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305" r:id="rId3"/>
    <p:sldId id="306" r:id="rId4"/>
    <p:sldId id="256" r:id="rId5"/>
    <p:sldId id="259" r:id="rId6"/>
    <p:sldId id="258" r:id="rId7"/>
    <p:sldId id="260" r:id="rId8"/>
    <p:sldId id="261" r:id="rId9"/>
    <p:sldId id="292" r:id="rId10"/>
    <p:sldId id="296" r:id="rId11"/>
    <p:sldId id="307" r:id="rId12"/>
    <p:sldId id="308" r:id="rId13"/>
    <p:sldId id="309" r:id="rId14"/>
    <p:sldId id="266" r:id="rId15"/>
    <p:sldId id="265" r:id="rId16"/>
    <p:sldId id="264" r:id="rId17"/>
    <p:sldId id="263" r:id="rId18"/>
    <p:sldId id="262" r:id="rId19"/>
    <p:sldId id="267" r:id="rId20"/>
    <p:sldId id="268" r:id="rId21"/>
    <p:sldId id="269" r:id="rId22"/>
    <p:sldId id="270" r:id="rId23"/>
    <p:sldId id="271" r:id="rId24"/>
    <p:sldId id="272" r:id="rId25"/>
    <p:sldId id="273" r:id="rId26"/>
    <p:sldId id="274" r:id="rId27"/>
    <p:sldId id="275" r:id="rId28"/>
    <p:sldId id="277" r:id="rId29"/>
    <p:sldId id="278" r:id="rId30"/>
    <p:sldId id="279" r:id="rId31"/>
    <p:sldId id="280" r:id="rId32"/>
    <p:sldId id="281" r:id="rId33"/>
    <p:sldId id="282" r:id="rId34"/>
    <p:sldId id="293" r:id="rId35"/>
    <p:sldId id="284" r:id="rId36"/>
    <p:sldId id="283" r:id="rId37"/>
    <p:sldId id="285" r:id="rId38"/>
    <p:sldId id="286" r:id="rId39"/>
    <p:sldId id="288" r:id="rId40"/>
    <p:sldId id="289" r:id="rId41"/>
    <p:sldId id="290" r:id="rId42"/>
    <p:sldId id="291" r:id="rId43"/>
    <p:sldId id="294" r:id="rId44"/>
    <p:sldId id="295" r:id="rId45"/>
    <p:sldId id="298" r:id="rId46"/>
    <p:sldId id="297" r:id="rId47"/>
    <p:sldId id="310" r:id="rId48"/>
    <p:sldId id="299" r:id="rId49"/>
    <p:sldId id="300" r:id="rId5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initials="C" lastIdx="1" clrIdx="0">
    <p:extLst>
      <p:ext uri="{19B8F6BF-5375-455C-9EA6-DF929625EA0E}">
        <p15:presenceInfo xmlns:p15="http://schemas.microsoft.com/office/powerpoint/2012/main" userId="Cra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52235-3037-4AD6-9775-03CC46903B08}" v="108" dt="2021-04-07T11:09:26.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7" autoAdjust="0"/>
    <p:restoredTop sz="94660"/>
  </p:normalViewPr>
  <p:slideViewPr>
    <p:cSldViewPr snapToGrid="0">
      <p:cViewPr varScale="1">
        <p:scale>
          <a:sx n="114" d="100"/>
          <a:sy n="114" d="100"/>
        </p:scale>
        <p:origin x="3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userId="50465968-21d0-4d4e-97fd-6f7d63df72f3" providerId="ADAL" clId="{25910FD7-7FA2-4FD5-A845-B12CFEB36704}"/>
    <pc:docChg chg="custSel delSld modSld">
      <pc:chgData name="Craig" userId="50465968-21d0-4d4e-97fd-6f7d63df72f3" providerId="ADAL" clId="{25910FD7-7FA2-4FD5-A845-B12CFEB36704}" dt="2021-04-07T11:42:57.518" v="142" actId="1076"/>
      <pc:docMkLst>
        <pc:docMk/>
      </pc:docMkLst>
      <pc:sldChg chg="modSp mod">
        <pc:chgData name="Craig" userId="50465968-21d0-4d4e-97fd-6f7d63df72f3" providerId="ADAL" clId="{25910FD7-7FA2-4FD5-A845-B12CFEB36704}" dt="2021-04-07T11:17:28.325" v="23" actId="6549"/>
        <pc:sldMkLst>
          <pc:docMk/>
          <pc:sldMk cId="2931338143" sldId="257"/>
        </pc:sldMkLst>
        <pc:spChg chg="mod">
          <ac:chgData name="Craig" userId="50465968-21d0-4d4e-97fd-6f7d63df72f3" providerId="ADAL" clId="{25910FD7-7FA2-4FD5-A845-B12CFEB36704}" dt="2021-04-07T11:17:28.325" v="23" actId="6549"/>
          <ac:spMkLst>
            <pc:docMk/>
            <pc:sldMk cId="2931338143" sldId="257"/>
            <ac:spMk id="2" creationId="{40F27A5E-D9E2-49AF-AF9E-80448E178987}"/>
          </ac:spMkLst>
        </pc:spChg>
      </pc:sldChg>
      <pc:sldChg chg="modSp mod">
        <pc:chgData name="Craig" userId="50465968-21d0-4d4e-97fd-6f7d63df72f3" providerId="ADAL" clId="{25910FD7-7FA2-4FD5-A845-B12CFEB36704}" dt="2021-04-07T11:39:40.781" v="28" actId="1076"/>
        <pc:sldMkLst>
          <pc:docMk/>
          <pc:sldMk cId="1595335265" sldId="272"/>
        </pc:sldMkLst>
        <pc:spChg chg="mod">
          <ac:chgData name="Craig" userId="50465968-21d0-4d4e-97fd-6f7d63df72f3" providerId="ADAL" clId="{25910FD7-7FA2-4FD5-A845-B12CFEB36704}" dt="2021-04-07T11:39:40.781" v="28" actId="1076"/>
          <ac:spMkLst>
            <pc:docMk/>
            <pc:sldMk cId="1595335265" sldId="272"/>
            <ac:spMk id="8" creationId="{E8959718-C03D-422F-BBEC-C6504A3824C4}"/>
          </ac:spMkLst>
        </pc:spChg>
      </pc:sldChg>
      <pc:sldChg chg="modSp mod">
        <pc:chgData name="Craig" userId="50465968-21d0-4d4e-97fd-6f7d63df72f3" providerId="ADAL" clId="{25910FD7-7FA2-4FD5-A845-B12CFEB36704}" dt="2021-04-07T11:42:57.518" v="142" actId="1076"/>
        <pc:sldMkLst>
          <pc:docMk/>
          <pc:sldMk cId="4136947819" sldId="286"/>
        </pc:sldMkLst>
        <pc:spChg chg="mod">
          <ac:chgData name="Craig" userId="50465968-21d0-4d4e-97fd-6f7d63df72f3" providerId="ADAL" clId="{25910FD7-7FA2-4FD5-A845-B12CFEB36704}" dt="2021-04-07T11:42:09.518" v="35" actId="1076"/>
          <ac:spMkLst>
            <pc:docMk/>
            <pc:sldMk cId="4136947819" sldId="286"/>
            <ac:spMk id="4" creationId="{87A5D9AB-95A5-4B7F-98E4-65C828559C15}"/>
          </ac:spMkLst>
        </pc:spChg>
        <pc:spChg chg="mod">
          <ac:chgData name="Craig" userId="50465968-21d0-4d4e-97fd-6f7d63df72f3" providerId="ADAL" clId="{25910FD7-7FA2-4FD5-A845-B12CFEB36704}" dt="2021-04-07T11:42:57.518" v="142" actId="1076"/>
          <ac:spMkLst>
            <pc:docMk/>
            <pc:sldMk cId="4136947819" sldId="286"/>
            <ac:spMk id="5" creationId="{C65DC115-D55B-4B07-AC3A-10E829234A7F}"/>
          </ac:spMkLst>
        </pc:spChg>
      </pc:sldChg>
      <pc:sldChg chg="modSp del mod">
        <pc:chgData name="Craig" userId="50465968-21d0-4d4e-97fd-6f7d63df72f3" providerId="ADAL" clId="{25910FD7-7FA2-4FD5-A845-B12CFEB36704}" dt="2021-04-07T11:40:52.783" v="30" actId="2696"/>
        <pc:sldMkLst>
          <pc:docMk/>
          <pc:sldMk cId="1336675374" sldId="287"/>
        </pc:sldMkLst>
        <pc:picChg chg="mod">
          <ac:chgData name="Craig" userId="50465968-21d0-4d4e-97fd-6f7d63df72f3" providerId="ADAL" clId="{25910FD7-7FA2-4FD5-A845-B12CFEB36704}" dt="2021-04-07T11:40:49.984" v="29" actId="1076"/>
          <ac:picMkLst>
            <pc:docMk/>
            <pc:sldMk cId="1336675374" sldId="287"/>
            <ac:picMk id="5" creationId="{AA4D3769-EAAE-44FD-A468-7A1AEAC6B430}"/>
          </ac:picMkLst>
        </pc:picChg>
      </pc:sldChg>
      <pc:sldChg chg="modSp mod">
        <pc:chgData name="Craig" userId="50465968-21d0-4d4e-97fd-6f7d63df72f3" providerId="ADAL" clId="{25910FD7-7FA2-4FD5-A845-B12CFEB36704}" dt="2021-04-07T11:39:04.161" v="27" actId="1076"/>
        <pc:sldMkLst>
          <pc:docMk/>
          <pc:sldMk cId="3639982491" sldId="292"/>
        </pc:sldMkLst>
        <pc:spChg chg="mod">
          <ac:chgData name="Craig" userId="50465968-21d0-4d4e-97fd-6f7d63df72f3" providerId="ADAL" clId="{25910FD7-7FA2-4FD5-A845-B12CFEB36704}" dt="2021-04-07T11:39:04.161" v="27" actId="1076"/>
          <ac:spMkLst>
            <pc:docMk/>
            <pc:sldMk cId="3639982491" sldId="292"/>
            <ac:spMk id="7" creationId="{BAC78F86-FAD1-488F-A651-5FB6842FDA01}"/>
          </ac:spMkLst>
        </pc:spChg>
        <pc:picChg chg="mod">
          <ac:chgData name="Craig" userId="50465968-21d0-4d4e-97fd-6f7d63df72f3" providerId="ADAL" clId="{25910FD7-7FA2-4FD5-A845-B12CFEB36704}" dt="2021-04-07T11:38:56.176" v="26" actId="14100"/>
          <ac:picMkLst>
            <pc:docMk/>
            <pc:sldMk cId="3639982491" sldId="292"/>
            <ac:picMk id="3" creationId="{8D8205E4-E2F0-457A-94E4-FA40C40BCA90}"/>
          </ac:picMkLst>
        </pc:picChg>
      </pc:sldChg>
      <pc:sldChg chg="del">
        <pc:chgData name="Craig" userId="50465968-21d0-4d4e-97fd-6f7d63df72f3" providerId="ADAL" clId="{25910FD7-7FA2-4FD5-A845-B12CFEB36704}" dt="2021-04-07T11:16:53.280" v="0" actId="47"/>
        <pc:sldMkLst>
          <pc:docMk/>
          <pc:sldMk cId="2304716593" sldId="303"/>
        </pc:sldMkLst>
      </pc:sldChg>
      <pc:sldChg chg="del">
        <pc:chgData name="Craig" userId="50465968-21d0-4d4e-97fd-6f7d63df72f3" providerId="ADAL" clId="{25910FD7-7FA2-4FD5-A845-B12CFEB36704}" dt="2021-04-07T11:16:53.280" v="0" actId="47"/>
        <pc:sldMkLst>
          <pc:docMk/>
          <pc:sldMk cId="1920335190" sldId="304"/>
        </pc:sldMkLst>
      </pc:sldChg>
      <pc:sldChg chg="del">
        <pc:chgData name="Craig" userId="50465968-21d0-4d4e-97fd-6f7d63df72f3" providerId="ADAL" clId="{25910FD7-7FA2-4FD5-A845-B12CFEB36704}" dt="2021-04-07T11:16:53.280" v="0" actId="47"/>
        <pc:sldMkLst>
          <pc:docMk/>
          <pc:sldMk cId="2636842310" sldId="311"/>
        </pc:sldMkLst>
      </pc:sldChg>
      <pc:sldChg chg="del">
        <pc:chgData name="Craig" userId="50465968-21d0-4d4e-97fd-6f7d63df72f3" providerId="ADAL" clId="{25910FD7-7FA2-4FD5-A845-B12CFEB36704}" dt="2021-04-07T11:16:53.280" v="0" actId="47"/>
        <pc:sldMkLst>
          <pc:docMk/>
          <pc:sldMk cId="4226157584" sldId="312"/>
        </pc:sldMkLst>
      </pc:sldChg>
      <pc:sldChg chg="del">
        <pc:chgData name="Craig" userId="50465968-21d0-4d4e-97fd-6f7d63df72f3" providerId="ADAL" clId="{25910FD7-7FA2-4FD5-A845-B12CFEB36704}" dt="2021-04-07T11:16:53.280" v="0" actId="47"/>
        <pc:sldMkLst>
          <pc:docMk/>
          <pc:sldMk cId="2733659647" sldId="313"/>
        </pc:sldMkLst>
      </pc:sldChg>
      <pc:sldChg chg="del">
        <pc:chgData name="Craig" userId="50465968-21d0-4d4e-97fd-6f7d63df72f3" providerId="ADAL" clId="{25910FD7-7FA2-4FD5-A845-B12CFEB36704}" dt="2021-04-07T11:16:53.280" v="0" actId="47"/>
        <pc:sldMkLst>
          <pc:docMk/>
          <pc:sldMk cId="1751737950" sldId="314"/>
        </pc:sldMkLst>
      </pc:sldChg>
      <pc:sldChg chg="del">
        <pc:chgData name="Craig" userId="50465968-21d0-4d4e-97fd-6f7d63df72f3" providerId="ADAL" clId="{25910FD7-7FA2-4FD5-A845-B12CFEB36704}" dt="2021-04-07T11:16:53.280" v="0" actId="47"/>
        <pc:sldMkLst>
          <pc:docMk/>
          <pc:sldMk cId="745198238" sldId="315"/>
        </pc:sldMkLst>
      </pc:sldChg>
      <pc:sldChg chg="del">
        <pc:chgData name="Craig" userId="50465968-21d0-4d4e-97fd-6f7d63df72f3" providerId="ADAL" clId="{25910FD7-7FA2-4FD5-A845-B12CFEB36704}" dt="2021-04-07T11:16:53.280" v="0" actId="47"/>
        <pc:sldMkLst>
          <pc:docMk/>
          <pc:sldMk cId="1141687235" sldId="322"/>
        </pc:sldMkLst>
      </pc:sldChg>
      <pc:sldChg chg="del">
        <pc:chgData name="Craig" userId="50465968-21d0-4d4e-97fd-6f7d63df72f3" providerId="ADAL" clId="{25910FD7-7FA2-4FD5-A845-B12CFEB36704}" dt="2021-04-07T11:16:53.280" v="0" actId="47"/>
        <pc:sldMkLst>
          <pc:docMk/>
          <pc:sldMk cId="3553538612" sldId="323"/>
        </pc:sldMkLst>
      </pc:sldChg>
      <pc:sldChg chg="del">
        <pc:chgData name="Craig" userId="50465968-21d0-4d4e-97fd-6f7d63df72f3" providerId="ADAL" clId="{25910FD7-7FA2-4FD5-A845-B12CFEB36704}" dt="2021-04-07T11:16:53.280" v="0" actId="47"/>
        <pc:sldMkLst>
          <pc:docMk/>
          <pc:sldMk cId="2854284695" sldId="324"/>
        </pc:sldMkLst>
      </pc:sldChg>
      <pc:sldChg chg="del">
        <pc:chgData name="Craig" userId="50465968-21d0-4d4e-97fd-6f7d63df72f3" providerId="ADAL" clId="{25910FD7-7FA2-4FD5-A845-B12CFEB36704}" dt="2021-04-07T11:16:53.280" v="0" actId="47"/>
        <pc:sldMkLst>
          <pc:docMk/>
          <pc:sldMk cId="1912952049" sldId="325"/>
        </pc:sldMkLst>
      </pc:sldChg>
      <pc:sldChg chg="del">
        <pc:chgData name="Craig" userId="50465968-21d0-4d4e-97fd-6f7d63df72f3" providerId="ADAL" clId="{25910FD7-7FA2-4FD5-A845-B12CFEB36704}" dt="2021-04-07T11:16:53.280" v="0" actId="47"/>
        <pc:sldMkLst>
          <pc:docMk/>
          <pc:sldMk cId="3635089371" sldId="326"/>
        </pc:sldMkLst>
      </pc:sldChg>
      <pc:sldChg chg="del">
        <pc:chgData name="Craig" userId="50465968-21d0-4d4e-97fd-6f7d63df72f3" providerId="ADAL" clId="{25910FD7-7FA2-4FD5-A845-B12CFEB36704}" dt="2021-04-07T11:16:53.280" v="0" actId="47"/>
        <pc:sldMkLst>
          <pc:docMk/>
          <pc:sldMk cId="3419212651" sldId="340"/>
        </pc:sldMkLst>
      </pc:sldChg>
      <pc:sldChg chg="del">
        <pc:chgData name="Craig" userId="50465968-21d0-4d4e-97fd-6f7d63df72f3" providerId="ADAL" clId="{25910FD7-7FA2-4FD5-A845-B12CFEB36704}" dt="2021-04-07T11:16:53.280" v="0" actId="47"/>
        <pc:sldMkLst>
          <pc:docMk/>
          <pc:sldMk cId="768777217" sldId="341"/>
        </pc:sldMkLst>
      </pc:sldChg>
      <pc:sldChg chg="del">
        <pc:chgData name="Craig" userId="50465968-21d0-4d4e-97fd-6f7d63df72f3" providerId="ADAL" clId="{25910FD7-7FA2-4FD5-A845-B12CFEB36704}" dt="2021-04-07T11:16:53.280" v="0" actId="47"/>
        <pc:sldMkLst>
          <pc:docMk/>
          <pc:sldMk cId="955986231" sldId="342"/>
        </pc:sldMkLst>
      </pc:sldChg>
      <pc:sldChg chg="del">
        <pc:chgData name="Craig" userId="50465968-21d0-4d4e-97fd-6f7d63df72f3" providerId="ADAL" clId="{25910FD7-7FA2-4FD5-A845-B12CFEB36704}" dt="2021-04-07T11:16:53.280" v="0" actId="47"/>
        <pc:sldMkLst>
          <pc:docMk/>
          <pc:sldMk cId="3887434617" sldId="34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18T15:58:48.075" idx="1">
    <p:pos x="7440" y="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27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Rectangle 7"/>
          <p:cNvSpPr/>
          <p:nvPr userDrawn="1"/>
        </p:nvSpPr>
        <p:spPr>
          <a:xfrm>
            <a:off x="2993573" y="1"/>
            <a:ext cx="9198428" cy="1030288"/>
          </a:xfrm>
          <a:prstGeom prst="rect">
            <a:avLst/>
          </a:prstGeom>
          <a:gradFill flip="none" rotWithShape="1">
            <a:gsLst>
              <a:gs pos="0">
                <a:schemeClr val="accent1">
                  <a:lumMod val="75000"/>
                </a:schemeClr>
              </a:gs>
              <a:gs pos="50000">
                <a:schemeClr val="accent1">
                  <a:tint val="44500"/>
                  <a:satMod val="1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tx1"/>
                </a:solidFill>
                <a:latin typeface="Baskerville Old Face" panose="02020602080505020303" pitchFamily="18" charset="0"/>
              </a:rPr>
              <a:t>AFS Air Quality Committee </a:t>
            </a:r>
          </a:p>
          <a:p>
            <a:pPr algn="r"/>
            <a:r>
              <a:rPr lang="en-US" sz="2100" b="0" dirty="0">
                <a:solidFill>
                  <a:schemeClr val="tx1"/>
                </a:solidFill>
                <a:latin typeface="Baskerville Old Face" panose="02020602080505020303" pitchFamily="18" charset="0"/>
              </a:rPr>
              <a:t>March 2021</a:t>
            </a:r>
            <a:r>
              <a:rPr lang="en-US" sz="1800" b="0" dirty="0">
                <a:solidFill>
                  <a:schemeClr val="tx1"/>
                </a:solidFill>
                <a:latin typeface="Baskerville Old Face" panose="02020602080505020303" pitchFamily="18" charset="0"/>
              </a:rPr>
              <a:t> </a:t>
            </a:r>
          </a:p>
        </p:txBody>
      </p:sp>
      <p:sp>
        <p:nvSpPr>
          <p:cNvPr id="9" name="Footer Placeholder 23"/>
          <p:cNvSpPr txBox="1">
            <a:spLocks/>
          </p:cNvSpPr>
          <p:nvPr userDrawn="1"/>
        </p:nvSpPr>
        <p:spPr>
          <a:xfrm>
            <a:off x="7091959" y="519261"/>
            <a:ext cx="4876799" cy="695066"/>
          </a:xfrm>
          <a:prstGeom prst="rect">
            <a:avLst/>
          </a:prstGeom>
        </p:spPr>
        <p:txBody>
          <a:bodyPr vert="horz" lIns="68580" tIns="34290" rIns="68580" bIns="34290" rtlCol="0" anchor="ctr"/>
          <a:lstStyle>
            <a:defPPr>
              <a:defRPr lang="en-US"/>
            </a:defPPr>
            <a:lvl1pPr marL="0" algn="ctr" defTabSz="914400" rtl="0" eaLnBrk="1" latinLnBrk="0" hangingPunct="1">
              <a:defRPr sz="16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50" cap="none"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6E479BC-5A92-4CF0-8097-EB8F7FFD5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43" y="124034"/>
            <a:ext cx="1970147" cy="1895519"/>
          </a:xfrm>
          <a:prstGeom prst="rect">
            <a:avLst/>
          </a:prstGeom>
        </p:spPr>
      </p:pic>
    </p:spTree>
    <p:extLst>
      <p:ext uri="{BB962C8B-B14F-4D97-AF65-F5344CB8AC3E}">
        <p14:creationId xmlns:p14="http://schemas.microsoft.com/office/powerpoint/2010/main" val="243737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78ED6-3F53-408F-8515-2A541DE144BC}"/>
              </a:ext>
            </a:extLst>
          </p:cNvPr>
          <p:cNvSpPr>
            <a:spLocks noGrp="1"/>
          </p:cNvSpPr>
          <p:nvPr>
            <p:ph type="dt" sz="half" idx="10"/>
          </p:nvPr>
        </p:nvSpPr>
        <p:spPr/>
        <p:txBody>
          <a:bodyPr/>
          <a:lstStyle/>
          <a:p>
            <a:fld id="{73BDD6C2-3C6B-4C1E-BD49-C79ED2B4D725}" type="datetimeFigureOut">
              <a:rPr lang="en-US" smtClean="0"/>
              <a:t>4/7/2021</a:t>
            </a:fld>
            <a:endParaRPr lang="en-US" dirty="0"/>
          </a:p>
        </p:txBody>
      </p:sp>
      <p:sp>
        <p:nvSpPr>
          <p:cNvPr id="3" name="Footer Placeholder 2">
            <a:extLst>
              <a:ext uri="{FF2B5EF4-FFF2-40B4-BE49-F238E27FC236}">
                <a16:creationId xmlns:a16="http://schemas.microsoft.com/office/drawing/2014/main" id="{FC2F4DF6-D77D-40C0-A4EC-2EB5A833EB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E104BC-B33B-42BE-A3AC-BA56AE9326B3}"/>
              </a:ext>
            </a:extLst>
          </p:cNvPr>
          <p:cNvSpPr>
            <a:spLocks noGrp="1"/>
          </p:cNvSpPr>
          <p:nvPr>
            <p:ph type="sldNum" sz="quarter" idx="12"/>
          </p:nvPr>
        </p:nvSpPr>
        <p:spPr/>
        <p:txBody>
          <a:bodyPr/>
          <a:lstStyle/>
          <a:p>
            <a:fld id="{2B64284B-0ECC-43E5-AACA-7A09DF7F736D}" type="slidenum">
              <a:rPr lang="en-US" smtClean="0"/>
              <a:t>‹#›</a:t>
            </a:fld>
            <a:endParaRPr lang="en-US" dirty="0"/>
          </a:p>
        </p:txBody>
      </p:sp>
    </p:spTree>
    <p:extLst>
      <p:ext uri="{BB962C8B-B14F-4D97-AF65-F5344CB8AC3E}">
        <p14:creationId xmlns:p14="http://schemas.microsoft.com/office/powerpoint/2010/main" val="2057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hyperlink" Target="http://www.afsinc.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73655"/>
            <a:ext cx="10515600" cy="9246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203297"/>
            <a:ext cx="10515600" cy="2615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5118" y="5962695"/>
            <a:ext cx="12186884" cy="714375"/>
          </a:xfrm>
          <a:prstGeom prst="rect">
            <a:avLst/>
          </a:prstGeom>
          <a:gradFill flip="none" rotWithShape="1">
            <a:gsLst>
              <a:gs pos="0">
                <a:schemeClr val="accent1">
                  <a:lumMod val="75000"/>
                </a:schemeClr>
              </a:gs>
              <a:gs pos="50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Date Placeholder 3">
            <a:hlinkClick r:id="rId4"/>
          </p:cNvPr>
          <p:cNvSpPr txBox="1">
            <a:spLocks/>
          </p:cNvSpPr>
          <p:nvPr userDrawn="1"/>
        </p:nvSpPr>
        <p:spPr>
          <a:xfrm>
            <a:off x="838200" y="6065320"/>
            <a:ext cx="10515600" cy="54775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b="0" u="none" baseline="0" dirty="0">
                <a:solidFill>
                  <a:schemeClr val="tx2">
                    <a:lumMod val="75000"/>
                  </a:schemeClr>
                </a:solidFill>
                <a:latin typeface="Arial" panose="020B0604020202020204" pitchFamily="34" charset="0"/>
                <a:cs typeface="Arial" panose="020B0604020202020204" pitchFamily="34" charset="0"/>
              </a:rPr>
              <a:t>www.afsinc.org  │C</a:t>
            </a:r>
            <a:r>
              <a:rPr lang="en-US" sz="900" b="0" baseline="0" dirty="0">
                <a:solidFill>
                  <a:schemeClr val="tx2">
                    <a:lumMod val="75000"/>
                  </a:schemeClr>
                </a:solidFill>
                <a:latin typeface="Arial" panose="020B0604020202020204" pitchFamily="34" charset="0"/>
                <a:cs typeface="Arial" panose="020B0604020202020204" pitchFamily="34" charset="0"/>
              </a:rPr>
              <a:t>astingConnection.afsinc.org </a:t>
            </a:r>
            <a:r>
              <a:rPr lang="en-US" sz="900" b="0" u="none" baseline="0" dirty="0">
                <a:solidFill>
                  <a:schemeClr val="tx2">
                    <a:lumMod val="75000"/>
                  </a:schemeClr>
                </a:solidFill>
                <a:latin typeface="Arial" panose="020B0604020202020204" pitchFamily="34" charset="0"/>
                <a:cs typeface="Arial" panose="020B0604020202020204" pitchFamily="34" charset="0"/>
              </a:rPr>
              <a:t>│</a:t>
            </a:r>
            <a:r>
              <a:rPr lang="en-US" sz="900" b="0" i="0" u="none" strike="noStrike" baseline="0" dirty="0">
                <a:solidFill>
                  <a:schemeClr val="tx2">
                    <a:lumMod val="75000"/>
                  </a:schemeClr>
                </a:solidFill>
                <a:effectLst/>
                <a:latin typeface="Arial" panose="020B0604020202020204" pitchFamily="34" charset="0"/>
                <a:cs typeface="Arial" panose="020B0604020202020204" pitchFamily="34" charset="0"/>
              </a:rPr>
              <a:t>@AmerFoundrySoc</a:t>
            </a:r>
            <a:endParaRPr lang="en-US" sz="900" b="0" u="none" baseline="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626533"/>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7A5E-D9E2-49AF-AF9E-80448E178987}"/>
              </a:ext>
            </a:extLst>
          </p:cNvPr>
          <p:cNvSpPr>
            <a:spLocks noGrp="1"/>
          </p:cNvSpPr>
          <p:nvPr>
            <p:ph type="ctrTitle"/>
          </p:nvPr>
        </p:nvSpPr>
        <p:spPr/>
        <p:txBody>
          <a:bodyPr>
            <a:normAutofit/>
          </a:bodyPr>
          <a:lstStyle/>
          <a:p>
            <a:r>
              <a:rPr lang="en-US" dirty="0"/>
              <a:t>Using ERT to enter a Semiannual Visible Emission Observation</a:t>
            </a:r>
            <a:br>
              <a:rPr lang="en-US" dirty="0"/>
            </a:br>
            <a:r>
              <a:rPr lang="en-US" dirty="0"/>
              <a:t>Major and Area Source Foundry NESHAPs</a:t>
            </a:r>
          </a:p>
        </p:txBody>
      </p:sp>
      <p:sp>
        <p:nvSpPr>
          <p:cNvPr id="3" name="Subtitle 2">
            <a:extLst>
              <a:ext uri="{FF2B5EF4-FFF2-40B4-BE49-F238E27FC236}">
                <a16:creationId xmlns:a16="http://schemas.microsoft.com/office/drawing/2014/main" id="{EEC4E150-A95F-49A7-BFDA-A3DBD33E20E5}"/>
              </a:ext>
            </a:extLst>
          </p:cNvPr>
          <p:cNvSpPr>
            <a:spLocks noGrp="1"/>
          </p:cNvSpPr>
          <p:nvPr>
            <p:ph type="subTitle" idx="1"/>
          </p:nvPr>
        </p:nvSpPr>
        <p:spPr/>
        <p:txBody>
          <a:bodyPr/>
          <a:lstStyle/>
          <a:p>
            <a:r>
              <a:rPr lang="en-US" dirty="0"/>
              <a:t>PART OF A HOW-TO SERIES FOR USING ERT AND CEDRI</a:t>
            </a:r>
          </a:p>
          <a:p>
            <a:r>
              <a:rPr lang="en-US" dirty="0"/>
              <a:t>FOR SEMIANNUAL VE AND COMPLIANCE REPORTING</a:t>
            </a:r>
          </a:p>
        </p:txBody>
      </p:sp>
    </p:spTree>
    <p:extLst>
      <p:ext uri="{BB962C8B-B14F-4D97-AF65-F5344CB8AC3E}">
        <p14:creationId xmlns:p14="http://schemas.microsoft.com/office/powerpoint/2010/main" val="293133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195EC528-6E80-41C0-9079-574ED5F80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30000" cy="6858000"/>
          </a:xfrm>
          <a:prstGeom prst="rect">
            <a:avLst/>
          </a:prstGeom>
        </p:spPr>
      </p:pic>
      <p:sp>
        <p:nvSpPr>
          <p:cNvPr id="4" name="Oval 3">
            <a:extLst>
              <a:ext uri="{FF2B5EF4-FFF2-40B4-BE49-F238E27FC236}">
                <a16:creationId xmlns:a16="http://schemas.microsoft.com/office/drawing/2014/main" id="{44F7BB88-34F3-41F1-AC19-685A24F9A71C}"/>
              </a:ext>
            </a:extLst>
          </p:cNvPr>
          <p:cNvSpPr/>
          <p:nvPr/>
        </p:nvSpPr>
        <p:spPr>
          <a:xfrm>
            <a:off x="2133600" y="1168400"/>
            <a:ext cx="1879600"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8A36F9A-C24E-476D-9584-A28E7DC54D50}"/>
              </a:ext>
            </a:extLst>
          </p:cNvPr>
          <p:cNvSpPr txBox="1"/>
          <p:nvPr/>
        </p:nvSpPr>
        <p:spPr>
          <a:xfrm>
            <a:off x="2226091" y="1891862"/>
            <a:ext cx="3184635" cy="646331"/>
          </a:xfrm>
          <a:prstGeom prst="rect">
            <a:avLst/>
          </a:prstGeom>
          <a:noFill/>
        </p:spPr>
        <p:txBody>
          <a:bodyPr wrap="square" rtlCol="0">
            <a:spAutoFit/>
          </a:bodyPr>
          <a:lstStyle/>
          <a:p>
            <a:r>
              <a:rPr lang="en-US" dirty="0">
                <a:solidFill>
                  <a:srgbClr val="FF0000"/>
                </a:solidFill>
              </a:rPr>
              <a:t>Select the PDS from the default folder and click “Open”</a:t>
            </a:r>
          </a:p>
        </p:txBody>
      </p:sp>
    </p:spTree>
    <p:extLst>
      <p:ext uri="{BB962C8B-B14F-4D97-AF65-F5344CB8AC3E}">
        <p14:creationId xmlns:p14="http://schemas.microsoft.com/office/powerpoint/2010/main" val="6034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10;&#10;Description automatically generated">
            <a:extLst>
              <a:ext uri="{FF2B5EF4-FFF2-40B4-BE49-F238E27FC236}">
                <a16:creationId xmlns:a16="http://schemas.microsoft.com/office/drawing/2014/main" id="{AE725036-B4A0-41DB-95F2-F48B81B67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09" y="0"/>
            <a:ext cx="7716115" cy="6858000"/>
          </a:xfrm>
          <a:prstGeom prst="rect">
            <a:avLst/>
          </a:prstGeom>
        </p:spPr>
      </p:pic>
      <p:sp>
        <p:nvSpPr>
          <p:cNvPr id="4" name="TextBox 3">
            <a:extLst>
              <a:ext uri="{FF2B5EF4-FFF2-40B4-BE49-F238E27FC236}">
                <a16:creationId xmlns:a16="http://schemas.microsoft.com/office/drawing/2014/main" id="{069A5424-E363-4017-BDAC-33182B14FFAA}"/>
              </a:ext>
            </a:extLst>
          </p:cNvPr>
          <p:cNvSpPr txBox="1"/>
          <p:nvPr/>
        </p:nvSpPr>
        <p:spPr>
          <a:xfrm>
            <a:off x="8027469" y="519764"/>
            <a:ext cx="3821230" cy="4524315"/>
          </a:xfrm>
          <a:prstGeom prst="rect">
            <a:avLst/>
          </a:prstGeom>
          <a:noFill/>
        </p:spPr>
        <p:txBody>
          <a:bodyPr wrap="square" rtlCol="0">
            <a:spAutoFit/>
          </a:bodyPr>
          <a:lstStyle/>
          <a:p>
            <a:r>
              <a:rPr lang="en-US" sz="1800" b="1" i="0" u="none" strike="noStrike" baseline="0" dirty="0">
                <a:solidFill>
                  <a:srgbClr val="FF0000"/>
                </a:solidFill>
                <a:highlight>
                  <a:srgbClr val="FFFF00"/>
                </a:highlight>
                <a:latin typeface="Times New Roman" panose="02020603050405020304" pitchFamily="18" charset="0"/>
              </a:rPr>
              <a:t>Save Project Data Set As </a:t>
            </a:r>
            <a:endParaRPr lang="en-US" sz="1800" b="0" i="0" u="none" strike="noStrike" baseline="0" dirty="0">
              <a:solidFill>
                <a:srgbClr val="FF0000"/>
              </a:solidFill>
              <a:highlight>
                <a:srgbClr val="FFFF00"/>
              </a:highlight>
              <a:latin typeface="Times New Roman" panose="02020603050405020304" pitchFamily="18" charset="0"/>
            </a:endParaRPr>
          </a:p>
          <a:p>
            <a:r>
              <a:rPr lang="en-US" sz="1800" b="0" i="0" u="none" strike="noStrike" baseline="0" dirty="0">
                <a:solidFill>
                  <a:srgbClr val="FF0000"/>
                </a:solidFill>
                <a:highlight>
                  <a:srgbClr val="FFFF00"/>
                </a:highlight>
                <a:latin typeface="Times New Roman" panose="02020603050405020304" pitchFamily="18" charset="0"/>
              </a:rPr>
              <a:t>Source tests for similar sources may contain some of the same information. To keep from having to enter the same information for similar tests, the ERT can save the currently selected PDS as a template. When this happens, a new PDS is created with the current test plan information saved and all the other data deleted. However, the attachments are not deleted and will need to be removed. The new template PDS can then is used as a starting point for a similar source test. The ERT also can save all of current PDS data into a new PDS. </a:t>
            </a:r>
            <a:endParaRPr lang="en-US" dirty="0">
              <a:solidFill>
                <a:srgbClr val="FF0000"/>
              </a:solidFill>
              <a:highlight>
                <a:srgbClr val="FFFF00"/>
              </a:highlight>
            </a:endParaRPr>
          </a:p>
        </p:txBody>
      </p:sp>
    </p:spTree>
    <p:extLst>
      <p:ext uri="{BB962C8B-B14F-4D97-AF65-F5344CB8AC3E}">
        <p14:creationId xmlns:p14="http://schemas.microsoft.com/office/powerpoint/2010/main" val="190963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7FA5A4F-04D6-4FD9-BB0A-878E4A6FC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61" y="1560868"/>
            <a:ext cx="4039164" cy="1457528"/>
          </a:xfrm>
          <a:prstGeom prst="rect">
            <a:avLst/>
          </a:prstGeom>
        </p:spPr>
      </p:pic>
      <p:pic>
        <p:nvPicPr>
          <p:cNvPr id="5" name="Picture 4" descr="Graphical user interface, application, table&#10;&#10;Description automatically generated">
            <a:extLst>
              <a:ext uri="{FF2B5EF4-FFF2-40B4-BE49-F238E27FC236}">
                <a16:creationId xmlns:a16="http://schemas.microsoft.com/office/drawing/2014/main" id="{E94DBF14-AFEF-4CE6-89AA-DD5D58B10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51" y="0"/>
            <a:ext cx="7716115" cy="6858000"/>
          </a:xfrm>
          <a:prstGeom prst="rect">
            <a:avLst/>
          </a:prstGeom>
        </p:spPr>
      </p:pic>
      <p:sp>
        <p:nvSpPr>
          <p:cNvPr id="6" name="Oval 5">
            <a:extLst>
              <a:ext uri="{FF2B5EF4-FFF2-40B4-BE49-F238E27FC236}">
                <a16:creationId xmlns:a16="http://schemas.microsoft.com/office/drawing/2014/main" id="{5FEC7B49-1436-42CF-8644-402BB4EA7C2E}"/>
              </a:ext>
            </a:extLst>
          </p:cNvPr>
          <p:cNvSpPr/>
          <p:nvPr/>
        </p:nvSpPr>
        <p:spPr>
          <a:xfrm>
            <a:off x="9484535" y="2572932"/>
            <a:ext cx="1046831" cy="346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7" name="TextBox 6">
            <a:extLst>
              <a:ext uri="{FF2B5EF4-FFF2-40B4-BE49-F238E27FC236}">
                <a16:creationId xmlns:a16="http://schemas.microsoft.com/office/drawing/2014/main" id="{9C3974A1-C46B-4619-9C6C-EDA50A18628A}"/>
              </a:ext>
            </a:extLst>
          </p:cNvPr>
          <p:cNvSpPr txBox="1"/>
          <p:nvPr/>
        </p:nvSpPr>
        <p:spPr>
          <a:xfrm>
            <a:off x="8166538" y="3244334"/>
            <a:ext cx="3443189" cy="369332"/>
          </a:xfrm>
          <a:prstGeom prst="rect">
            <a:avLst/>
          </a:prstGeom>
          <a:noFill/>
        </p:spPr>
        <p:txBody>
          <a:bodyPr wrap="square" rtlCol="0">
            <a:spAutoFit/>
          </a:bodyPr>
          <a:lstStyle/>
          <a:p>
            <a:r>
              <a:rPr lang="en-US" dirty="0">
                <a:solidFill>
                  <a:srgbClr val="FF0000"/>
                </a:solidFill>
                <a:highlight>
                  <a:srgbClr val="FFFF00"/>
                </a:highlight>
              </a:rPr>
              <a:t>Select -&gt; Yes</a:t>
            </a:r>
          </a:p>
        </p:txBody>
      </p:sp>
    </p:spTree>
    <p:extLst>
      <p:ext uri="{BB962C8B-B14F-4D97-AF65-F5344CB8AC3E}">
        <p14:creationId xmlns:p14="http://schemas.microsoft.com/office/powerpoint/2010/main" val="342657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3B5595D7-A924-4B82-B353-55B7A7A98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895" y="1170848"/>
            <a:ext cx="3553321" cy="1514686"/>
          </a:xfrm>
          <a:prstGeom prst="rect">
            <a:avLst/>
          </a:prstGeom>
        </p:spPr>
      </p:pic>
      <p:pic>
        <p:nvPicPr>
          <p:cNvPr id="7" name="Picture 6" descr="Graphical user interface, application, table&#10;&#10;Description automatically generated">
            <a:extLst>
              <a:ext uri="{FF2B5EF4-FFF2-40B4-BE49-F238E27FC236}">
                <a16:creationId xmlns:a16="http://schemas.microsoft.com/office/drawing/2014/main" id="{AAFB1FA7-79AD-487C-A0B1-A54A5321A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3" y="0"/>
            <a:ext cx="7716115" cy="6858000"/>
          </a:xfrm>
          <a:prstGeom prst="rect">
            <a:avLst/>
          </a:prstGeom>
        </p:spPr>
      </p:pic>
      <p:sp>
        <p:nvSpPr>
          <p:cNvPr id="8" name="Oval 7">
            <a:extLst>
              <a:ext uri="{FF2B5EF4-FFF2-40B4-BE49-F238E27FC236}">
                <a16:creationId xmlns:a16="http://schemas.microsoft.com/office/drawing/2014/main" id="{92006823-E099-42E0-8183-5710D64D6304}"/>
              </a:ext>
            </a:extLst>
          </p:cNvPr>
          <p:cNvSpPr/>
          <p:nvPr/>
        </p:nvSpPr>
        <p:spPr>
          <a:xfrm>
            <a:off x="8582748" y="2245010"/>
            <a:ext cx="1620695" cy="3846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9" name="TextBox 8">
            <a:extLst>
              <a:ext uri="{FF2B5EF4-FFF2-40B4-BE49-F238E27FC236}">
                <a16:creationId xmlns:a16="http://schemas.microsoft.com/office/drawing/2014/main" id="{7DE79DAA-9D29-40A0-8DE2-3B262C7BAED7}"/>
              </a:ext>
            </a:extLst>
          </p:cNvPr>
          <p:cNvSpPr txBox="1"/>
          <p:nvPr/>
        </p:nvSpPr>
        <p:spPr>
          <a:xfrm>
            <a:off x="8267437" y="2888243"/>
            <a:ext cx="3553321" cy="646331"/>
          </a:xfrm>
          <a:prstGeom prst="rect">
            <a:avLst/>
          </a:prstGeom>
          <a:noFill/>
        </p:spPr>
        <p:txBody>
          <a:bodyPr wrap="square" rtlCol="0">
            <a:spAutoFit/>
          </a:bodyPr>
          <a:lstStyle/>
          <a:p>
            <a:r>
              <a:rPr lang="en-US" dirty="0"/>
              <a:t>Enter name for your template and select “OK”</a:t>
            </a:r>
          </a:p>
        </p:txBody>
      </p:sp>
      <p:sp>
        <p:nvSpPr>
          <p:cNvPr id="10" name="Oval 9">
            <a:extLst>
              <a:ext uri="{FF2B5EF4-FFF2-40B4-BE49-F238E27FC236}">
                <a16:creationId xmlns:a16="http://schemas.microsoft.com/office/drawing/2014/main" id="{A9165683-5211-4E44-AF96-642F784885A3}"/>
              </a:ext>
            </a:extLst>
          </p:cNvPr>
          <p:cNvSpPr/>
          <p:nvPr/>
        </p:nvSpPr>
        <p:spPr>
          <a:xfrm>
            <a:off x="11161986" y="1475652"/>
            <a:ext cx="807195" cy="372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863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10;&#10;Description automatically generated">
            <a:extLst>
              <a:ext uri="{FF2B5EF4-FFF2-40B4-BE49-F238E27FC236}">
                <a16:creationId xmlns:a16="http://schemas.microsoft.com/office/drawing/2014/main" id="{CDD88CC5-087C-49F2-9365-765CC4637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207" y="0"/>
            <a:ext cx="7716115" cy="6858000"/>
          </a:xfrm>
          <a:prstGeom prst="rect">
            <a:avLst/>
          </a:prstGeom>
        </p:spPr>
      </p:pic>
      <p:sp>
        <p:nvSpPr>
          <p:cNvPr id="4" name="Oval 3">
            <a:extLst>
              <a:ext uri="{FF2B5EF4-FFF2-40B4-BE49-F238E27FC236}">
                <a16:creationId xmlns:a16="http://schemas.microsoft.com/office/drawing/2014/main" id="{78E2AD1D-646F-4399-B66A-A47B5C7ACA02}"/>
              </a:ext>
            </a:extLst>
          </p:cNvPr>
          <p:cNvSpPr/>
          <p:nvPr/>
        </p:nvSpPr>
        <p:spPr>
          <a:xfrm>
            <a:off x="2248678" y="1800808"/>
            <a:ext cx="1203649" cy="354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7F8D53D-4C81-417B-8FAE-B45DD6194FD2}"/>
              </a:ext>
            </a:extLst>
          </p:cNvPr>
          <p:cNvSpPr txBox="1"/>
          <p:nvPr/>
        </p:nvSpPr>
        <p:spPr>
          <a:xfrm>
            <a:off x="1" y="1693706"/>
            <a:ext cx="2237942" cy="1015663"/>
          </a:xfrm>
          <a:prstGeom prst="rect">
            <a:avLst/>
          </a:prstGeom>
          <a:noFill/>
        </p:spPr>
        <p:txBody>
          <a:bodyPr wrap="square" rtlCol="0">
            <a:spAutoFit/>
          </a:bodyPr>
          <a:lstStyle/>
          <a:p>
            <a:r>
              <a:rPr lang="en-US" sz="1200" dirty="0">
                <a:solidFill>
                  <a:srgbClr val="FF0000"/>
                </a:solidFill>
                <a:highlight>
                  <a:srgbClr val="FFFF00"/>
                </a:highlight>
              </a:rPr>
              <a:t>If working with a new Project Data Set you will only be able to access the Setup/Test Plan Menu</a:t>
            </a:r>
          </a:p>
          <a:p>
            <a:endParaRPr lang="en-US" sz="1200" dirty="0">
              <a:solidFill>
                <a:srgbClr val="FF0000"/>
              </a:solidFill>
              <a:highlight>
                <a:srgbClr val="FFFF00"/>
              </a:highlight>
            </a:endParaRPr>
          </a:p>
          <a:p>
            <a:r>
              <a:rPr lang="en-US" sz="1200" dirty="0">
                <a:solidFill>
                  <a:srgbClr val="FF0000"/>
                </a:solidFill>
                <a:highlight>
                  <a:srgbClr val="FFFF00"/>
                </a:highlight>
              </a:rPr>
              <a:t>Select -&gt; Test Plan</a:t>
            </a:r>
          </a:p>
        </p:txBody>
      </p:sp>
    </p:spTree>
    <p:extLst>
      <p:ext uri="{BB962C8B-B14F-4D97-AF65-F5344CB8AC3E}">
        <p14:creationId xmlns:p14="http://schemas.microsoft.com/office/powerpoint/2010/main" val="53624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DC89FB0-90B7-405E-A473-9502AFE1C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143" y="0"/>
            <a:ext cx="7094483" cy="6858000"/>
          </a:xfrm>
          <a:prstGeom prst="rect">
            <a:avLst/>
          </a:prstGeom>
        </p:spPr>
      </p:pic>
      <p:sp>
        <p:nvSpPr>
          <p:cNvPr id="4" name="Oval 3">
            <a:extLst>
              <a:ext uri="{FF2B5EF4-FFF2-40B4-BE49-F238E27FC236}">
                <a16:creationId xmlns:a16="http://schemas.microsoft.com/office/drawing/2014/main" id="{8C962F8D-BEA4-49B2-B7E3-CDE867711F98}"/>
              </a:ext>
            </a:extLst>
          </p:cNvPr>
          <p:cNvSpPr/>
          <p:nvPr/>
        </p:nvSpPr>
        <p:spPr>
          <a:xfrm>
            <a:off x="3338818" y="310393"/>
            <a:ext cx="3556931" cy="4446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A36949D-CE35-48AB-80F8-1BA782D72674}"/>
              </a:ext>
            </a:extLst>
          </p:cNvPr>
          <p:cNvSpPr/>
          <p:nvPr/>
        </p:nvSpPr>
        <p:spPr>
          <a:xfrm>
            <a:off x="7021585" y="320180"/>
            <a:ext cx="1543576" cy="4446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523F1C0-6754-4C45-8E04-2D810F543C26}"/>
              </a:ext>
            </a:extLst>
          </p:cNvPr>
          <p:cNvSpPr/>
          <p:nvPr/>
        </p:nvSpPr>
        <p:spPr>
          <a:xfrm>
            <a:off x="2245453" y="1059808"/>
            <a:ext cx="6185483" cy="21196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1CC13F0-4571-448F-9018-87158E35B149}"/>
              </a:ext>
            </a:extLst>
          </p:cNvPr>
          <p:cNvSpPr/>
          <p:nvPr/>
        </p:nvSpPr>
        <p:spPr>
          <a:xfrm>
            <a:off x="2369890" y="3179428"/>
            <a:ext cx="5196980" cy="21727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2F6D3B4-7D05-4953-AAB7-2DD02BD309A9}"/>
              </a:ext>
            </a:extLst>
          </p:cNvPr>
          <p:cNvSpPr txBox="1"/>
          <p:nvPr/>
        </p:nvSpPr>
        <p:spPr>
          <a:xfrm>
            <a:off x="8547156" y="1556460"/>
            <a:ext cx="3521413" cy="923330"/>
          </a:xfrm>
          <a:prstGeom prst="rect">
            <a:avLst/>
          </a:prstGeom>
          <a:noFill/>
        </p:spPr>
        <p:txBody>
          <a:bodyPr wrap="none" rtlCol="0">
            <a:spAutoFit/>
          </a:bodyPr>
          <a:lstStyle/>
          <a:p>
            <a:r>
              <a:rPr lang="en-US" dirty="0">
                <a:solidFill>
                  <a:srgbClr val="FF0000"/>
                </a:solidFill>
                <a:highlight>
                  <a:srgbClr val="FFFF00"/>
                </a:highlight>
              </a:rPr>
              <a:t>Complete all red asterisk data fields</a:t>
            </a:r>
          </a:p>
          <a:p>
            <a:endParaRPr lang="en-US" dirty="0">
              <a:solidFill>
                <a:srgbClr val="FF0000"/>
              </a:solidFill>
              <a:highlight>
                <a:srgbClr val="FFFF00"/>
              </a:highlight>
            </a:endParaRPr>
          </a:p>
          <a:p>
            <a:endParaRPr lang="en-US" dirty="0">
              <a:solidFill>
                <a:srgbClr val="FF0000"/>
              </a:solidFill>
              <a:highlight>
                <a:srgbClr val="FFFF00"/>
              </a:highlight>
            </a:endParaRPr>
          </a:p>
        </p:txBody>
      </p:sp>
      <p:sp>
        <p:nvSpPr>
          <p:cNvPr id="9" name="TextBox 8">
            <a:extLst>
              <a:ext uri="{FF2B5EF4-FFF2-40B4-BE49-F238E27FC236}">
                <a16:creationId xmlns:a16="http://schemas.microsoft.com/office/drawing/2014/main" id="{72BF3AD7-26B6-4727-BC7E-9F178F742D9E}"/>
              </a:ext>
            </a:extLst>
          </p:cNvPr>
          <p:cNvSpPr txBox="1"/>
          <p:nvPr/>
        </p:nvSpPr>
        <p:spPr>
          <a:xfrm>
            <a:off x="8565161" y="1519452"/>
            <a:ext cx="3930115" cy="2308324"/>
          </a:xfrm>
          <a:prstGeom prst="rect">
            <a:avLst/>
          </a:prstGeom>
          <a:noFill/>
        </p:spPr>
        <p:txBody>
          <a:bodyPr wrap="none" rtlCol="0">
            <a:spAutoFit/>
          </a:bodyPr>
          <a:lstStyle/>
          <a:p>
            <a:r>
              <a:rPr lang="en-US" dirty="0">
                <a:solidFill>
                  <a:srgbClr val="FF0000"/>
                </a:solidFill>
                <a:highlight>
                  <a:srgbClr val="FFFF00"/>
                </a:highlight>
              </a:rPr>
              <a:t>Complete all red asterisk data fields</a:t>
            </a:r>
          </a:p>
          <a:p>
            <a:endParaRPr lang="en-US" dirty="0">
              <a:solidFill>
                <a:srgbClr val="FF0000"/>
              </a:solidFill>
              <a:highlight>
                <a:srgbClr val="FFFF00"/>
              </a:highlight>
            </a:endParaRPr>
          </a:p>
          <a:p>
            <a:r>
              <a:rPr lang="en-US" dirty="0">
                <a:solidFill>
                  <a:srgbClr val="FF0000"/>
                </a:solidFill>
                <a:highlight>
                  <a:srgbClr val="FFFF00"/>
                </a:highlight>
              </a:rPr>
              <a:t>NOTE AFTER DISCUSSIONS WITH USEPA </a:t>
            </a:r>
          </a:p>
          <a:p>
            <a:r>
              <a:rPr lang="en-US" dirty="0">
                <a:solidFill>
                  <a:srgbClr val="FF0000"/>
                </a:solidFill>
                <a:highlight>
                  <a:srgbClr val="FFFF00"/>
                </a:highlight>
              </a:rPr>
              <a:t>I COMPLETED MANY NON-ASTERISK </a:t>
            </a:r>
          </a:p>
          <a:p>
            <a:r>
              <a:rPr lang="en-US" dirty="0">
                <a:solidFill>
                  <a:srgbClr val="FF0000"/>
                </a:solidFill>
                <a:highlight>
                  <a:srgbClr val="FFFF00"/>
                </a:highlight>
              </a:rPr>
              <a:t>FIELDS.  ON THE FOLLOWING SLIDES </a:t>
            </a:r>
          </a:p>
          <a:p>
            <a:r>
              <a:rPr lang="en-US" dirty="0">
                <a:solidFill>
                  <a:srgbClr val="FF0000"/>
                </a:solidFill>
                <a:highlight>
                  <a:srgbClr val="FFFF00"/>
                </a:highlight>
              </a:rPr>
              <a:t>YOU MAY CHOOSE TO DECREASE SOME</a:t>
            </a:r>
          </a:p>
          <a:p>
            <a:r>
              <a:rPr lang="en-US" dirty="0">
                <a:solidFill>
                  <a:srgbClr val="FF0000"/>
                </a:solidFill>
                <a:highlight>
                  <a:srgbClr val="FFFF00"/>
                </a:highlight>
              </a:rPr>
              <a:t>DATA ENTRY, AS LONG AS MEANINGFUL</a:t>
            </a:r>
          </a:p>
          <a:p>
            <a:r>
              <a:rPr lang="en-US" dirty="0">
                <a:solidFill>
                  <a:srgbClr val="FF0000"/>
                </a:solidFill>
                <a:highlight>
                  <a:srgbClr val="FFFF00"/>
                </a:highlight>
              </a:rPr>
              <a:t>INFORMATION IS RETAINED.</a:t>
            </a:r>
          </a:p>
        </p:txBody>
      </p:sp>
      <p:sp>
        <p:nvSpPr>
          <p:cNvPr id="10" name="TextBox 9">
            <a:extLst>
              <a:ext uri="{FF2B5EF4-FFF2-40B4-BE49-F238E27FC236}">
                <a16:creationId xmlns:a16="http://schemas.microsoft.com/office/drawing/2014/main" id="{F45C621A-7643-43AE-BCA8-16D8DA631F86}"/>
              </a:ext>
            </a:extLst>
          </p:cNvPr>
          <p:cNvSpPr txBox="1"/>
          <p:nvPr/>
        </p:nvSpPr>
        <p:spPr>
          <a:xfrm>
            <a:off x="8565161" y="4636374"/>
            <a:ext cx="6096000" cy="646331"/>
          </a:xfrm>
          <a:prstGeom prst="rect">
            <a:avLst/>
          </a:prstGeom>
          <a:noFill/>
        </p:spPr>
        <p:txBody>
          <a:bodyPr wrap="square">
            <a:spAutoFit/>
          </a:bodyPr>
          <a:lstStyle/>
          <a:p>
            <a:r>
              <a:rPr lang="en-US" dirty="0">
                <a:solidFill>
                  <a:srgbClr val="FF0000"/>
                </a:solidFill>
                <a:highlight>
                  <a:srgbClr val="FFFF00"/>
                </a:highlight>
              </a:rPr>
              <a:t>After completing move to the next </a:t>
            </a:r>
          </a:p>
          <a:p>
            <a:r>
              <a:rPr lang="en-US" dirty="0">
                <a:solidFill>
                  <a:srgbClr val="FF0000"/>
                </a:solidFill>
                <a:highlight>
                  <a:srgbClr val="FFFF00"/>
                </a:highlight>
              </a:rPr>
              <a:t>section by clicking “Next Page”</a:t>
            </a:r>
          </a:p>
        </p:txBody>
      </p:sp>
      <p:sp>
        <p:nvSpPr>
          <p:cNvPr id="11" name="Oval 10">
            <a:extLst>
              <a:ext uri="{FF2B5EF4-FFF2-40B4-BE49-F238E27FC236}">
                <a16:creationId xmlns:a16="http://schemas.microsoft.com/office/drawing/2014/main" id="{67A32CC0-8669-4A3E-B9FC-DA3F5E90BA5E}"/>
              </a:ext>
            </a:extLst>
          </p:cNvPr>
          <p:cNvSpPr/>
          <p:nvPr/>
        </p:nvSpPr>
        <p:spPr>
          <a:xfrm>
            <a:off x="7685741" y="4775200"/>
            <a:ext cx="879420" cy="376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31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6FD859A-D4E6-4DC7-8630-841453286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B2A20DC3-EF64-40C2-BDB5-083379DF81C3}"/>
              </a:ext>
            </a:extLst>
          </p:cNvPr>
          <p:cNvSpPr/>
          <p:nvPr/>
        </p:nvSpPr>
        <p:spPr>
          <a:xfrm>
            <a:off x="3228392" y="615820"/>
            <a:ext cx="755779" cy="3638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E365F125-A9D9-48EB-8476-94EC00A69E94}"/>
              </a:ext>
            </a:extLst>
          </p:cNvPr>
          <p:cNvSpPr/>
          <p:nvPr/>
        </p:nvSpPr>
        <p:spPr>
          <a:xfrm>
            <a:off x="2969703" y="2499919"/>
            <a:ext cx="1954635" cy="5201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8E7138-38C0-407F-BA4A-3F8544FD9E83}"/>
              </a:ext>
            </a:extLst>
          </p:cNvPr>
          <p:cNvSpPr txBox="1"/>
          <p:nvPr/>
        </p:nvSpPr>
        <p:spPr>
          <a:xfrm>
            <a:off x="5278448" y="2379173"/>
            <a:ext cx="4785738" cy="369332"/>
          </a:xfrm>
          <a:prstGeom prst="rect">
            <a:avLst/>
          </a:prstGeom>
          <a:noFill/>
        </p:spPr>
        <p:txBody>
          <a:bodyPr wrap="square">
            <a:spAutoFit/>
          </a:bodyPr>
          <a:lstStyle/>
          <a:p>
            <a:r>
              <a:rPr lang="en-US" dirty="0">
                <a:solidFill>
                  <a:srgbClr val="FF0000"/>
                </a:solidFill>
                <a:highlight>
                  <a:srgbClr val="FFFF00"/>
                </a:highlight>
              </a:rPr>
              <a:t>Select -&gt; Select SCC from list</a:t>
            </a:r>
          </a:p>
        </p:txBody>
      </p:sp>
    </p:spTree>
    <p:extLst>
      <p:ext uri="{BB962C8B-B14F-4D97-AF65-F5344CB8AC3E}">
        <p14:creationId xmlns:p14="http://schemas.microsoft.com/office/powerpoint/2010/main" val="193203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F52DA048-E26D-4835-A8EA-C1785EA75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258" y="1514208"/>
            <a:ext cx="6325483" cy="3829584"/>
          </a:xfrm>
          <a:prstGeom prst="rect">
            <a:avLst/>
          </a:prstGeom>
        </p:spPr>
      </p:pic>
      <p:sp>
        <p:nvSpPr>
          <p:cNvPr id="6" name="Oval 5">
            <a:extLst>
              <a:ext uri="{FF2B5EF4-FFF2-40B4-BE49-F238E27FC236}">
                <a16:creationId xmlns:a16="http://schemas.microsoft.com/office/drawing/2014/main" id="{3D829669-D12F-4AD5-9150-6F2F45B868F4}"/>
              </a:ext>
            </a:extLst>
          </p:cNvPr>
          <p:cNvSpPr/>
          <p:nvPr/>
        </p:nvSpPr>
        <p:spPr>
          <a:xfrm>
            <a:off x="3221372" y="2340528"/>
            <a:ext cx="5536734" cy="24244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93E1453-0D17-4581-BBC9-6F02F068207F}"/>
              </a:ext>
            </a:extLst>
          </p:cNvPr>
          <p:cNvSpPr/>
          <p:nvPr/>
        </p:nvSpPr>
        <p:spPr>
          <a:xfrm>
            <a:off x="6014906" y="249991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09CE38E-C5AD-4DA5-BE12-98E9A8D6FBB9}"/>
              </a:ext>
            </a:extLst>
          </p:cNvPr>
          <p:cNvSpPr txBox="1"/>
          <p:nvPr/>
        </p:nvSpPr>
        <p:spPr>
          <a:xfrm>
            <a:off x="8758106" y="2545638"/>
            <a:ext cx="3380106" cy="1015663"/>
          </a:xfrm>
          <a:prstGeom prst="rect">
            <a:avLst/>
          </a:prstGeom>
          <a:noFill/>
        </p:spPr>
        <p:txBody>
          <a:bodyPr wrap="square">
            <a:spAutoFit/>
          </a:bodyPr>
          <a:lstStyle/>
          <a:p>
            <a:r>
              <a:rPr lang="en-US" sz="1200" dirty="0">
                <a:solidFill>
                  <a:srgbClr val="FF0000"/>
                </a:solidFill>
                <a:highlight>
                  <a:srgbClr val="FFFF00"/>
                </a:highlight>
              </a:rPr>
              <a:t>Select these levels which will then populate “30400399”</a:t>
            </a:r>
          </a:p>
          <a:p>
            <a:endParaRPr lang="en-US" sz="1200" dirty="0">
              <a:solidFill>
                <a:srgbClr val="FF0000"/>
              </a:solidFill>
              <a:highlight>
                <a:srgbClr val="FFFF00"/>
              </a:highlight>
            </a:endParaRPr>
          </a:p>
          <a:p>
            <a:r>
              <a:rPr lang="en-US" sz="1200" dirty="0">
                <a:solidFill>
                  <a:srgbClr val="FF0000"/>
                </a:solidFill>
                <a:highlight>
                  <a:srgbClr val="FFFF00"/>
                </a:highlight>
              </a:rPr>
              <a:t>Select “/hr” from the Select Time Unit drop down menu then select “OK”</a:t>
            </a:r>
          </a:p>
        </p:txBody>
      </p:sp>
    </p:spTree>
    <p:extLst>
      <p:ext uri="{BB962C8B-B14F-4D97-AF65-F5344CB8AC3E}">
        <p14:creationId xmlns:p14="http://schemas.microsoft.com/office/powerpoint/2010/main" val="198536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FC605F2-E029-4762-9CFA-7B9227EB0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630" y="1152207"/>
            <a:ext cx="7544853" cy="4553585"/>
          </a:xfrm>
          <a:prstGeom prst="rect">
            <a:avLst/>
          </a:prstGeom>
        </p:spPr>
      </p:pic>
      <p:sp>
        <p:nvSpPr>
          <p:cNvPr id="4" name="Oval 3">
            <a:extLst>
              <a:ext uri="{FF2B5EF4-FFF2-40B4-BE49-F238E27FC236}">
                <a16:creationId xmlns:a16="http://schemas.microsoft.com/office/drawing/2014/main" id="{45F7FB71-FCF1-4A2F-8C69-1C1F2BC34717}"/>
              </a:ext>
            </a:extLst>
          </p:cNvPr>
          <p:cNvSpPr/>
          <p:nvPr/>
        </p:nvSpPr>
        <p:spPr>
          <a:xfrm>
            <a:off x="3387012" y="1987420"/>
            <a:ext cx="2127380" cy="541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3D3F12BB-B1E5-4D6D-86ED-4C05834ED1BF}"/>
              </a:ext>
            </a:extLst>
          </p:cNvPr>
          <p:cNvSpPr/>
          <p:nvPr/>
        </p:nvSpPr>
        <p:spPr>
          <a:xfrm>
            <a:off x="3680968" y="2692586"/>
            <a:ext cx="2415031" cy="541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578B614-AECD-4547-AF29-B1D50B8946CB}"/>
              </a:ext>
            </a:extLst>
          </p:cNvPr>
          <p:cNvSpPr/>
          <p:nvPr/>
        </p:nvSpPr>
        <p:spPr>
          <a:xfrm>
            <a:off x="3680969" y="3404714"/>
            <a:ext cx="2610774" cy="541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52737A9-9FBA-43D6-B823-2563CA4600DF}"/>
              </a:ext>
            </a:extLst>
          </p:cNvPr>
          <p:cNvSpPr/>
          <p:nvPr/>
        </p:nvSpPr>
        <p:spPr>
          <a:xfrm>
            <a:off x="3691812" y="4023488"/>
            <a:ext cx="2127380" cy="541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E560375-BCFF-4C1F-8006-57C3B6129991}"/>
              </a:ext>
            </a:extLst>
          </p:cNvPr>
          <p:cNvSpPr/>
          <p:nvPr/>
        </p:nvSpPr>
        <p:spPr>
          <a:xfrm>
            <a:off x="5066950" y="5117284"/>
            <a:ext cx="1224793" cy="4613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9D06CBF-FD63-4024-A616-599B6F317E9A}"/>
              </a:ext>
            </a:extLst>
          </p:cNvPr>
          <p:cNvSpPr txBox="1"/>
          <p:nvPr/>
        </p:nvSpPr>
        <p:spPr>
          <a:xfrm>
            <a:off x="6334433" y="505876"/>
            <a:ext cx="6096982" cy="1477328"/>
          </a:xfrm>
          <a:prstGeom prst="rect">
            <a:avLst/>
          </a:prstGeom>
          <a:noFill/>
        </p:spPr>
        <p:txBody>
          <a:bodyPr wrap="square">
            <a:spAutoFit/>
          </a:bodyPr>
          <a:lstStyle/>
          <a:p>
            <a:r>
              <a:rPr lang="en-US" dirty="0">
                <a:solidFill>
                  <a:srgbClr val="FF0000"/>
                </a:solidFill>
                <a:highlight>
                  <a:srgbClr val="FFFF00"/>
                </a:highlight>
              </a:rPr>
              <a:t>After selecting “OK” from the previous screen this popup appears.</a:t>
            </a:r>
          </a:p>
          <a:p>
            <a:endParaRPr lang="en-US" dirty="0">
              <a:solidFill>
                <a:srgbClr val="FF0000"/>
              </a:solidFill>
              <a:highlight>
                <a:srgbClr val="FFFF00"/>
              </a:highlight>
            </a:endParaRPr>
          </a:p>
          <a:p>
            <a:r>
              <a:rPr lang="en-US" dirty="0">
                <a:solidFill>
                  <a:srgbClr val="FF0000"/>
                </a:solidFill>
                <a:highlight>
                  <a:srgbClr val="FFFF00"/>
                </a:highlight>
              </a:rPr>
              <a:t>Following discussions with USEPA these were the suggested selections or entries.</a:t>
            </a:r>
          </a:p>
        </p:txBody>
      </p:sp>
      <p:sp>
        <p:nvSpPr>
          <p:cNvPr id="11" name="TextBox 10">
            <a:extLst>
              <a:ext uri="{FF2B5EF4-FFF2-40B4-BE49-F238E27FC236}">
                <a16:creationId xmlns:a16="http://schemas.microsoft.com/office/drawing/2014/main" id="{1B5F3177-6868-4098-B242-DE3CC1599846}"/>
              </a:ext>
            </a:extLst>
          </p:cNvPr>
          <p:cNvSpPr txBox="1"/>
          <p:nvPr/>
        </p:nvSpPr>
        <p:spPr>
          <a:xfrm>
            <a:off x="7386918" y="4977964"/>
            <a:ext cx="6215528" cy="369332"/>
          </a:xfrm>
          <a:prstGeom prst="rect">
            <a:avLst/>
          </a:prstGeom>
          <a:noFill/>
        </p:spPr>
        <p:txBody>
          <a:bodyPr wrap="square">
            <a:spAutoFit/>
          </a:bodyPr>
          <a:lstStyle/>
          <a:p>
            <a:r>
              <a:rPr lang="en-US" dirty="0">
                <a:solidFill>
                  <a:srgbClr val="FF0000"/>
                </a:solidFill>
                <a:highlight>
                  <a:srgbClr val="FFFF00"/>
                </a:highlight>
              </a:rPr>
              <a:t>After completing select “OK”</a:t>
            </a:r>
          </a:p>
        </p:txBody>
      </p:sp>
    </p:spTree>
    <p:extLst>
      <p:ext uri="{BB962C8B-B14F-4D97-AF65-F5344CB8AC3E}">
        <p14:creationId xmlns:p14="http://schemas.microsoft.com/office/powerpoint/2010/main" val="810191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22E312F-580E-44FF-882E-3BDDCD63D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811C6330-E103-4524-8515-B2F0A6C20643}"/>
              </a:ext>
            </a:extLst>
          </p:cNvPr>
          <p:cNvSpPr/>
          <p:nvPr/>
        </p:nvSpPr>
        <p:spPr>
          <a:xfrm>
            <a:off x="8071065" y="4889241"/>
            <a:ext cx="923731" cy="373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338C966-8A0C-49ED-BBDA-4FC4D0168F50}"/>
              </a:ext>
            </a:extLst>
          </p:cNvPr>
          <p:cNvSpPr txBox="1"/>
          <p:nvPr/>
        </p:nvSpPr>
        <p:spPr>
          <a:xfrm>
            <a:off x="9036092" y="4893133"/>
            <a:ext cx="3005957" cy="369332"/>
          </a:xfrm>
          <a:prstGeom prst="rect">
            <a:avLst/>
          </a:prstGeom>
          <a:noFill/>
        </p:spPr>
        <p:txBody>
          <a:bodyPr wrap="square">
            <a:spAutoFit/>
          </a:bodyPr>
          <a:lstStyle/>
          <a:p>
            <a:r>
              <a:rPr lang="en-US" dirty="0">
                <a:solidFill>
                  <a:srgbClr val="FF0000"/>
                </a:solidFill>
                <a:highlight>
                  <a:srgbClr val="FFFF00"/>
                </a:highlight>
              </a:rPr>
              <a:t>Select -&gt; Next Page</a:t>
            </a:r>
          </a:p>
        </p:txBody>
      </p:sp>
    </p:spTree>
    <p:extLst>
      <p:ext uri="{BB962C8B-B14F-4D97-AF65-F5344CB8AC3E}">
        <p14:creationId xmlns:p14="http://schemas.microsoft.com/office/powerpoint/2010/main" val="101479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650AA3-ACA1-4D6A-B188-6DDBE5A0A489}"/>
              </a:ext>
            </a:extLst>
          </p:cNvPr>
          <p:cNvSpPr txBox="1"/>
          <p:nvPr/>
        </p:nvSpPr>
        <p:spPr>
          <a:xfrm>
            <a:off x="673768" y="731520"/>
            <a:ext cx="11001676" cy="3724096"/>
          </a:xfrm>
          <a:prstGeom prst="rect">
            <a:avLst/>
          </a:prstGeom>
          <a:noFill/>
        </p:spPr>
        <p:txBody>
          <a:bodyPr wrap="square" rtlCol="0">
            <a:spAutoFit/>
          </a:bodyPr>
          <a:lstStyle/>
          <a:p>
            <a:r>
              <a:rPr lang="en-US" dirty="0"/>
              <a:t>Verify you have Microsoft Access version 2010 or up</a:t>
            </a:r>
          </a:p>
          <a:p>
            <a:endParaRPr lang="en-US" dirty="0"/>
          </a:p>
          <a:p>
            <a:r>
              <a:rPr lang="en-US" dirty="0"/>
              <a:t>If you do not have Microsoft Access:</a:t>
            </a:r>
          </a:p>
          <a:p>
            <a:pPr algn="l"/>
            <a:endParaRPr lang="en-US" sz="20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You will need to download and install the runtime version of Microsoft Access from the Microsoft Access Download Center. A link to the download center is provided on the EPA ERT website. Please download a version that is the version of office you have installed on your computer. </a:t>
            </a:r>
          </a:p>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562C1"/>
                </a:solidFill>
                <a:latin typeface="Times New Roman" panose="02020603050405020304" pitchFamily="18" charset="0"/>
              </a:rPr>
              <a:t>MS Access 2010 Runtime. </a:t>
            </a:r>
            <a:endParaRPr lang="en-US" sz="1800" b="0" i="0" u="none" strike="noStrike" baseline="0" dirty="0">
              <a:solidFill>
                <a:srgbClr val="0562C1"/>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562C1"/>
                </a:solidFill>
                <a:latin typeface="Times New Roman" panose="02020603050405020304" pitchFamily="18" charset="0"/>
              </a:rPr>
              <a:t>MS Access 2013 Runtime</a:t>
            </a:r>
            <a:r>
              <a:rPr lang="en-US" sz="1800" b="0" i="0" u="none" strike="noStrike" baseline="0" dirty="0">
                <a:solidFill>
                  <a:srgbClr val="000000"/>
                </a:solidFill>
                <a:latin typeface="Times New Roman" panose="02020603050405020304" pitchFamily="18" charset="0"/>
              </a:rPr>
              <a:t>. </a:t>
            </a:r>
          </a:p>
          <a:p>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562C1"/>
                </a:solidFill>
                <a:latin typeface="Times New Roman" panose="02020603050405020304" pitchFamily="18" charset="0"/>
              </a:rPr>
              <a:t>MS Access 2016 Runtime</a:t>
            </a:r>
            <a:r>
              <a:rPr lang="en-US" sz="1800" b="1" i="0"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After installing the Runtime version of Microsoft Access, follow the instructions below to install and run the ERT. </a:t>
            </a:r>
          </a:p>
          <a:p>
            <a:endParaRPr lang="en-US" dirty="0"/>
          </a:p>
        </p:txBody>
      </p:sp>
    </p:spTree>
    <p:extLst>
      <p:ext uri="{BB962C8B-B14F-4D97-AF65-F5344CB8AC3E}">
        <p14:creationId xmlns:p14="http://schemas.microsoft.com/office/powerpoint/2010/main" val="1046072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87DE30A-D971-482E-A305-CE1FC1F07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9B9BDEB8-322D-484D-9762-1D07D5E980E5}"/>
              </a:ext>
            </a:extLst>
          </p:cNvPr>
          <p:cNvSpPr/>
          <p:nvPr/>
        </p:nvSpPr>
        <p:spPr>
          <a:xfrm>
            <a:off x="7550092" y="973123"/>
            <a:ext cx="830510" cy="3775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4A0AB9-5178-4D4F-BCBB-3B83D58532A3}"/>
              </a:ext>
            </a:extLst>
          </p:cNvPr>
          <p:cNvSpPr txBox="1"/>
          <p:nvPr/>
        </p:nvSpPr>
        <p:spPr>
          <a:xfrm>
            <a:off x="9197470" y="1023375"/>
            <a:ext cx="1692469" cy="276999"/>
          </a:xfrm>
          <a:prstGeom prst="rect">
            <a:avLst/>
          </a:prstGeom>
          <a:noFill/>
        </p:spPr>
        <p:txBody>
          <a:bodyPr wrap="square">
            <a:spAutoFit/>
          </a:bodyPr>
          <a:lstStyle/>
          <a:p>
            <a:r>
              <a:rPr lang="en-US" sz="1200" dirty="0">
                <a:solidFill>
                  <a:srgbClr val="FF0000"/>
                </a:solidFill>
                <a:highlight>
                  <a:srgbClr val="FFFF00"/>
                </a:highlight>
              </a:rPr>
              <a:t>Select -&gt; Add Location</a:t>
            </a:r>
            <a:endParaRPr lang="en-US" dirty="0">
              <a:solidFill>
                <a:srgbClr val="FF0000"/>
              </a:solidFill>
              <a:highlight>
                <a:srgbClr val="FFFF00"/>
              </a:highlight>
            </a:endParaRPr>
          </a:p>
        </p:txBody>
      </p:sp>
    </p:spTree>
    <p:extLst>
      <p:ext uri="{BB962C8B-B14F-4D97-AF65-F5344CB8AC3E}">
        <p14:creationId xmlns:p14="http://schemas.microsoft.com/office/powerpoint/2010/main" val="70248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ord&#10;&#10;Description automatically generated">
            <a:extLst>
              <a:ext uri="{FF2B5EF4-FFF2-40B4-BE49-F238E27FC236}">
                <a16:creationId xmlns:a16="http://schemas.microsoft.com/office/drawing/2014/main" id="{FD928F6C-56AB-46DC-9508-A8AA6E5AC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28" y="1075996"/>
            <a:ext cx="4610743" cy="4706007"/>
          </a:xfrm>
          <a:prstGeom prst="rect">
            <a:avLst/>
          </a:prstGeom>
        </p:spPr>
      </p:pic>
      <p:sp>
        <p:nvSpPr>
          <p:cNvPr id="6" name="Oval 5">
            <a:extLst>
              <a:ext uri="{FF2B5EF4-FFF2-40B4-BE49-F238E27FC236}">
                <a16:creationId xmlns:a16="http://schemas.microsoft.com/office/drawing/2014/main" id="{D9F6DA49-5835-41F3-B22C-B4434220DD29}"/>
              </a:ext>
            </a:extLst>
          </p:cNvPr>
          <p:cNvSpPr/>
          <p:nvPr/>
        </p:nvSpPr>
        <p:spPr>
          <a:xfrm>
            <a:off x="4301412" y="1922106"/>
            <a:ext cx="2136710" cy="335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0B0102E-F5B4-4B57-AC2E-1E1474ED45B4}"/>
              </a:ext>
            </a:extLst>
          </p:cNvPr>
          <p:cNvSpPr/>
          <p:nvPr/>
        </p:nvSpPr>
        <p:spPr>
          <a:xfrm>
            <a:off x="6096000" y="5259897"/>
            <a:ext cx="1118532" cy="335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66562A9-8422-43B4-BBB4-AEB6A7B81CCC}"/>
              </a:ext>
            </a:extLst>
          </p:cNvPr>
          <p:cNvSpPr txBox="1"/>
          <p:nvPr/>
        </p:nvSpPr>
        <p:spPr>
          <a:xfrm>
            <a:off x="6526305" y="1981009"/>
            <a:ext cx="3464890" cy="276999"/>
          </a:xfrm>
          <a:prstGeom prst="rect">
            <a:avLst/>
          </a:prstGeom>
          <a:noFill/>
        </p:spPr>
        <p:txBody>
          <a:bodyPr wrap="square">
            <a:spAutoFit/>
          </a:bodyPr>
          <a:lstStyle/>
          <a:p>
            <a:r>
              <a:rPr lang="en-US" sz="1200" dirty="0">
                <a:solidFill>
                  <a:srgbClr val="FF0000"/>
                </a:solidFill>
                <a:highlight>
                  <a:srgbClr val="FFFF00"/>
                </a:highlight>
              </a:rPr>
              <a:t>Enter a name for the VE Location</a:t>
            </a:r>
          </a:p>
        </p:txBody>
      </p:sp>
      <p:sp>
        <p:nvSpPr>
          <p:cNvPr id="9" name="TextBox 8">
            <a:extLst>
              <a:ext uri="{FF2B5EF4-FFF2-40B4-BE49-F238E27FC236}">
                <a16:creationId xmlns:a16="http://schemas.microsoft.com/office/drawing/2014/main" id="{27C170EC-B395-4F17-B925-E4F91A39F81F}"/>
              </a:ext>
            </a:extLst>
          </p:cNvPr>
          <p:cNvSpPr txBox="1"/>
          <p:nvPr/>
        </p:nvSpPr>
        <p:spPr>
          <a:xfrm>
            <a:off x="7315200" y="5226467"/>
            <a:ext cx="6096000" cy="369332"/>
          </a:xfrm>
          <a:prstGeom prst="rect">
            <a:avLst/>
          </a:prstGeom>
          <a:noFill/>
        </p:spPr>
        <p:txBody>
          <a:bodyPr wrap="square">
            <a:spAutoFit/>
          </a:bodyPr>
          <a:lstStyle/>
          <a:p>
            <a:r>
              <a:rPr lang="en-US" dirty="0">
                <a:solidFill>
                  <a:srgbClr val="FF0000"/>
                </a:solidFill>
                <a:highlight>
                  <a:srgbClr val="FFFF00"/>
                </a:highlight>
              </a:rPr>
              <a:t>Select -&gt; Save and Exit</a:t>
            </a:r>
          </a:p>
        </p:txBody>
      </p:sp>
    </p:spTree>
    <p:extLst>
      <p:ext uri="{BB962C8B-B14F-4D97-AF65-F5344CB8AC3E}">
        <p14:creationId xmlns:p14="http://schemas.microsoft.com/office/powerpoint/2010/main" val="396950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2E966DE-1247-4139-A4FD-F5F6F24B5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320E833D-105B-4A99-B161-1003CD1B6535}"/>
              </a:ext>
            </a:extLst>
          </p:cNvPr>
          <p:cNvSpPr/>
          <p:nvPr/>
        </p:nvSpPr>
        <p:spPr>
          <a:xfrm>
            <a:off x="8145710" y="2155971"/>
            <a:ext cx="1325461" cy="6459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8B33DD5-9C69-4770-A04C-267D45EBB51B}"/>
              </a:ext>
            </a:extLst>
          </p:cNvPr>
          <p:cNvSpPr txBox="1"/>
          <p:nvPr/>
        </p:nvSpPr>
        <p:spPr>
          <a:xfrm>
            <a:off x="9471171" y="2255881"/>
            <a:ext cx="2583370" cy="276999"/>
          </a:xfrm>
          <a:prstGeom prst="rect">
            <a:avLst/>
          </a:prstGeom>
          <a:noFill/>
        </p:spPr>
        <p:txBody>
          <a:bodyPr wrap="square">
            <a:spAutoFit/>
          </a:bodyPr>
          <a:lstStyle/>
          <a:p>
            <a:r>
              <a:rPr lang="en-US" sz="1200" dirty="0">
                <a:solidFill>
                  <a:srgbClr val="FF0000"/>
                </a:solidFill>
                <a:highlight>
                  <a:srgbClr val="FFFF00"/>
                </a:highlight>
              </a:rPr>
              <a:t>Select -&gt; “Add Target Parameters”</a:t>
            </a:r>
          </a:p>
        </p:txBody>
      </p:sp>
    </p:spTree>
    <p:extLst>
      <p:ext uri="{BB962C8B-B14F-4D97-AF65-F5344CB8AC3E}">
        <p14:creationId xmlns:p14="http://schemas.microsoft.com/office/powerpoint/2010/main" val="3971012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80D21D58-E94B-4386-B94B-94E99EEAD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522" y="1171260"/>
            <a:ext cx="6134956" cy="4515480"/>
          </a:xfrm>
          <a:prstGeom prst="rect">
            <a:avLst/>
          </a:prstGeom>
        </p:spPr>
      </p:pic>
      <p:sp>
        <p:nvSpPr>
          <p:cNvPr id="6" name="Oval 5">
            <a:extLst>
              <a:ext uri="{FF2B5EF4-FFF2-40B4-BE49-F238E27FC236}">
                <a16:creationId xmlns:a16="http://schemas.microsoft.com/office/drawing/2014/main" id="{76991177-F0D6-42C3-98C4-7137C65F21E1}"/>
              </a:ext>
            </a:extLst>
          </p:cNvPr>
          <p:cNvSpPr/>
          <p:nvPr/>
        </p:nvSpPr>
        <p:spPr>
          <a:xfrm>
            <a:off x="3229761" y="2063692"/>
            <a:ext cx="947956" cy="4362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08C6F30-6BC2-4379-A114-FF56BCE84696}"/>
              </a:ext>
            </a:extLst>
          </p:cNvPr>
          <p:cNvSpPr/>
          <p:nvPr/>
        </p:nvSpPr>
        <p:spPr>
          <a:xfrm>
            <a:off x="4209778" y="2063691"/>
            <a:ext cx="1142398" cy="4362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9E79AC9-DC45-444B-AB4F-BB95A855BB51}"/>
              </a:ext>
            </a:extLst>
          </p:cNvPr>
          <p:cNvSpPr txBox="1"/>
          <p:nvPr/>
        </p:nvSpPr>
        <p:spPr>
          <a:xfrm>
            <a:off x="357590" y="2038253"/>
            <a:ext cx="6096982" cy="1200329"/>
          </a:xfrm>
          <a:prstGeom prst="rect">
            <a:avLst/>
          </a:prstGeom>
          <a:noFill/>
        </p:spPr>
        <p:txBody>
          <a:bodyPr wrap="square">
            <a:spAutoFit/>
          </a:bodyPr>
          <a:lstStyle/>
          <a:p>
            <a:r>
              <a:rPr lang="en-US" sz="1200" dirty="0">
                <a:solidFill>
                  <a:srgbClr val="FF0000"/>
                </a:solidFill>
                <a:highlight>
                  <a:srgbClr val="FFFF00"/>
                </a:highlight>
              </a:rPr>
              <a:t>From Select Location Drop Down Menu -&gt; </a:t>
            </a:r>
          </a:p>
          <a:p>
            <a:r>
              <a:rPr lang="en-US" sz="1200" dirty="0">
                <a:solidFill>
                  <a:srgbClr val="FF0000"/>
                </a:solidFill>
                <a:highlight>
                  <a:srgbClr val="FFFF00"/>
                </a:highlight>
              </a:rPr>
              <a:t>Select the Location you Entered</a:t>
            </a:r>
          </a:p>
          <a:p>
            <a:endParaRPr lang="en-US" sz="1200" dirty="0">
              <a:solidFill>
                <a:srgbClr val="FF0000"/>
              </a:solidFill>
              <a:highlight>
                <a:srgbClr val="FFFF00"/>
              </a:highlight>
            </a:endParaRPr>
          </a:p>
          <a:p>
            <a:r>
              <a:rPr lang="en-US" sz="1200" dirty="0">
                <a:solidFill>
                  <a:srgbClr val="FF0000"/>
                </a:solidFill>
                <a:highlight>
                  <a:srgbClr val="FFFF00"/>
                </a:highlight>
              </a:rPr>
              <a:t>From the Select Method Drop Down Menu -&gt;</a:t>
            </a:r>
          </a:p>
          <a:p>
            <a:r>
              <a:rPr lang="en-US" sz="1200" dirty="0">
                <a:solidFill>
                  <a:srgbClr val="FF0000"/>
                </a:solidFill>
                <a:highlight>
                  <a:srgbClr val="FFFF00"/>
                </a:highlight>
              </a:rPr>
              <a:t>Select “Custom” </a:t>
            </a:r>
          </a:p>
          <a:p>
            <a:r>
              <a:rPr lang="en-US" sz="1200" dirty="0">
                <a:solidFill>
                  <a:srgbClr val="FF0000"/>
                </a:solidFill>
                <a:highlight>
                  <a:srgbClr val="FFFF00"/>
                </a:highlight>
              </a:rPr>
              <a:t>Note: Method 22 will not appear until later.</a:t>
            </a:r>
          </a:p>
        </p:txBody>
      </p:sp>
    </p:spTree>
    <p:extLst>
      <p:ext uri="{BB962C8B-B14F-4D97-AF65-F5344CB8AC3E}">
        <p14:creationId xmlns:p14="http://schemas.microsoft.com/office/powerpoint/2010/main" val="3122908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12FAD06C-471C-4615-913A-088783D01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839" y="2428735"/>
            <a:ext cx="4458322" cy="2000529"/>
          </a:xfrm>
          <a:prstGeom prst="rect">
            <a:avLst/>
          </a:prstGeom>
        </p:spPr>
      </p:pic>
      <p:sp>
        <p:nvSpPr>
          <p:cNvPr id="4" name="Oval 3">
            <a:extLst>
              <a:ext uri="{FF2B5EF4-FFF2-40B4-BE49-F238E27FC236}">
                <a16:creationId xmlns:a16="http://schemas.microsoft.com/office/drawing/2014/main" id="{E287FC9E-C9AD-42F5-9F7B-477897C1E042}"/>
              </a:ext>
            </a:extLst>
          </p:cNvPr>
          <p:cNvSpPr/>
          <p:nvPr/>
        </p:nvSpPr>
        <p:spPr>
          <a:xfrm>
            <a:off x="5083727" y="2701255"/>
            <a:ext cx="2206305" cy="4026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CC83BF8-1A7F-49C0-BD17-17A939E06F1E}"/>
              </a:ext>
            </a:extLst>
          </p:cNvPr>
          <p:cNvSpPr/>
          <p:nvPr/>
        </p:nvSpPr>
        <p:spPr>
          <a:xfrm>
            <a:off x="3993158" y="3210885"/>
            <a:ext cx="4118995" cy="3292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307B74F-C2A6-420F-9820-D1EF58368CAD}"/>
              </a:ext>
            </a:extLst>
          </p:cNvPr>
          <p:cNvSpPr/>
          <p:nvPr/>
        </p:nvSpPr>
        <p:spPr>
          <a:xfrm>
            <a:off x="5813570" y="3540155"/>
            <a:ext cx="947956" cy="3292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8C0E287-144C-4CC5-926C-AA9020A1D496}"/>
              </a:ext>
            </a:extLst>
          </p:cNvPr>
          <p:cNvSpPr/>
          <p:nvPr/>
        </p:nvSpPr>
        <p:spPr>
          <a:xfrm>
            <a:off x="4609749" y="3774924"/>
            <a:ext cx="947956" cy="4362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959718-C03D-422F-BBEC-C6504A3824C4}"/>
              </a:ext>
            </a:extLst>
          </p:cNvPr>
          <p:cNvSpPr txBox="1"/>
          <p:nvPr/>
        </p:nvSpPr>
        <p:spPr>
          <a:xfrm>
            <a:off x="3634513" y="728816"/>
            <a:ext cx="6096982" cy="1754326"/>
          </a:xfrm>
          <a:prstGeom prst="rect">
            <a:avLst/>
          </a:prstGeom>
          <a:noFill/>
        </p:spPr>
        <p:txBody>
          <a:bodyPr wrap="square">
            <a:spAutoFit/>
          </a:bodyPr>
          <a:lstStyle/>
          <a:p>
            <a:r>
              <a:rPr lang="en-US" dirty="0">
                <a:solidFill>
                  <a:srgbClr val="FF0000"/>
                </a:solidFill>
                <a:highlight>
                  <a:srgbClr val="FFFF00"/>
                </a:highlight>
              </a:rPr>
              <a:t>After selecting “Custom” this popup menu appears. Complete and select -&gt; Close and Save</a:t>
            </a:r>
          </a:p>
          <a:p>
            <a:endParaRPr lang="en-US" dirty="0">
              <a:solidFill>
                <a:srgbClr val="FF0000"/>
              </a:solidFill>
              <a:highlight>
                <a:srgbClr val="FFFF00"/>
              </a:highlight>
            </a:endParaRPr>
          </a:p>
          <a:p>
            <a:r>
              <a:rPr lang="en-US" dirty="0">
                <a:solidFill>
                  <a:srgbClr val="FF0000"/>
                </a:solidFill>
                <a:highlight>
                  <a:srgbClr val="FFFF00"/>
                </a:highlight>
              </a:rPr>
              <a:t>USEPA has indicated they plan on including Method 9 and possibly Method 22 in future releases of ERT.</a:t>
            </a:r>
          </a:p>
          <a:p>
            <a:endParaRPr lang="en-US" dirty="0">
              <a:solidFill>
                <a:srgbClr val="FF0000"/>
              </a:solidFill>
              <a:highlight>
                <a:srgbClr val="FFFF00"/>
              </a:highlight>
            </a:endParaRPr>
          </a:p>
        </p:txBody>
      </p:sp>
    </p:spTree>
    <p:extLst>
      <p:ext uri="{BB962C8B-B14F-4D97-AF65-F5344CB8AC3E}">
        <p14:creationId xmlns:p14="http://schemas.microsoft.com/office/powerpoint/2010/main" val="159533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322CD3C-A505-43AF-89E5-9BEEEA9A7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34" y="1256070"/>
            <a:ext cx="6134956" cy="4515480"/>
          </a:xfrm>
          <a:prstGeom prst="rect">
            <a:avLst/>
          </a:prstGeom>
        </p:spPr>
      </p:pic>
      <p:sp>
        <p:nvSpPr>
          <p:cNvPr id="4" name="Oval 3">
            <a:extLst>
              <a:ext uri="{FF2B5EF4-FFF2-40B4-BE49-F238E27FC236}">
                <a16:creationId xmlns:a16="http://schemas.microsoft.com/office/drawing/2014/main" id="{1881EE3C-7030-4C58-A2CE-BEF1B35CA1C8}"/>
              </a:ext>
            </a:extLst>
          </p:cNvPr>
          <p:cNvSpPr/>
          <p:nvPr/>
        </p:nvSpPr>
        <p:spPr>
          <a:xfrm>
            <a:off x="6769916" y="2164360"/>
            <a:ext cx="906011" cy="3775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88AC233-AA69-4EA0-ABCE-F96F6A3A125D}"/>
              </a:ext>
            </a:extLst>
          </p:cNvPr>
          <p:cNvSpPr/>
          <p:nvPr/>
        </p:nvSpPr>
        <p:spPr>
          <a:xfrm>
            <a:off x="7924751" y="2164360"/>
            <a:ext cx="998290" cy="3775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84FF7FD-2546-4690-9C58-C194DC529269}"/>
              </a:ext>
            </a:extLst>
          </p:cNvPr>
          <p:cNvSpPr txBox="1"/>
          <p:nvPr/>
        </p:nvSpPr>
        <p:spPr>
          <a:xfrm>
            <a:off x="8865256" y="2029946"/>
            <a:ext cx="3326744" cy="461665"/>
          </a:xfrm>
          <a:prstGeom prst="rect">
            <a:avLst/>
          </a:prstGeom>
          <a:noFill/>
        </p:spPr>
        <p:txBody>
          <a:bodyPr wrap="square">
            <a:spAutoFit/>
          </a:bodyPr>
          <a:lstStyle/>
          <a:p>
            <a:r>
              <a:rPr lang="en-US" sz="1200" dirty="0">
                <a:solidFill>
                  <a:srgbClr val="FF0000"/>
                </a:solidFill>
                <a:highlight>
                  <a:srgbClr val="FFFF00"/>
                </a:highlight>
              </a:rPr>
              <a:t>Enter “Number of Test Runs” and “Test Run Duration”</a:t>
            </a:r>
            <a:endParaRPr lang="en-US" dirty="0">
              <a:solidFill>
                <a:srgbClr val="FF0000"/>
              </a:solidFill>
              <a:highlight>
                <a:srgbClr val="FFFF00"/>
              </a:highlight>
            </a:endParaRPr>
          </a:p>
        </p:txBody>
      </p:sp>
    </p:spTree>
    <p:extLst>
      <p:ext uri="{BB962C8B-B14F-4D97-AF65-F5344CB8AC3E}">
        <p14:creationId xmlns:p14="http://schemas.microsoft.com/office/powerpoint/2010/main" val="375737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PowerPoint&#10;&#10;Description automatically generated">
            <a:extLst>
              <a:ext uri="{FF2B5EF4-FFF2-40B4-BE49-F238E27FC236}">
                <a16:creationId xmlns:a16="http://schemas.microsoft.com/office/drawing/2014/main" id="{712769C0-6B4F-4A7E-BA15-CBF874152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522" y="1171260"/>
            <a:ext cx="6134956" cy="4515480"/>
          </a:xfrm>
          <a:prstGeom prst="rect">
            <a:avLst/>
          </a:prstGeom>
        </p:spPr>
      </p:pic>
      <p:sp>
        <p:nvSpPr>
          <p:cNvPr id="4" name="Oval 3">
            <a:extLst>
              <a:ext uri="{FF2B5EF4-FFF2-40B4-BE49-F238E27FC236}">
                <a16:creationId xmlns:a16="http://schemas.microsoft.com/office/drawing/2014/main" id="{04B2997A-FC8A-4BCC-BC12-409AA64680F4}"/>
              </a:ext>
            </a:extLst>
          </p:cNvPr>
          <p:cNvSpPr/>
          <p:nvPr/>
        </p:nvSpPr>
        <p:spPr>
          <a:xfrm>
            <a:off x="3405930" y="2525086"/>
            <a:ext cx="478173" cy="318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 application, PowerPoint&#10;&#10;Description automatically generated">
            <a:extLst>
              <a:ext uri="{FF2B5EF4-FFF2-40B4-BE49-F238E27FC236}">
                <a16:creationId xmlns:a16="http://schemas.microsoft.com/office/drawing/2014/main" id="{88204A79-2F06-412C-B5D4-BD213D455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522" y="1171260"/>
            <a:ext cx="6134956" cy="4515480"/>
          </a:xfrm>
          <a:prstGeom prst="rect">
            <a:avLst/>
          </a:prstGeom>
        </p:spPr>
      </p:pic>
      <p:sp>
        <p:nvSpPr>
          <p:cNvPr id="7" name="Oval 6">
            <a:extLst>
              <a:ext uri="{FF2B5EF4-FFF2-40B4-BE49-F238E27FC236}">
                <a16:creationId xmlns:a16="http://schemas.microsoft.com/office/drawing/2014/main" id="{9566FB32-5DB0-46E3-87C9-247577385010}"/>
              </a:ext>
            </a:extLst>
          </p:cNvPr>
          <p:cNvSpPr/>
          <p:nvPr/>
        </p:nvSpPr>
        <p:spPr>
          <a:xfrm>
            <a:off x="3028522" y="3607266"/>
            <a:ext cx="855581" cy="4068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6926A8B5-042F-4503-898A-ACE803291356}"/>
              </a:ext>
            </a:extLst>
          </p:cNvPr>
          <p:cNvSpPr/>
          <p:nvPr/>
        </p:nvSpPr>
        <p:spPr>
          <a:xfrm>
            <a:off x="5679347" y="3263317"/>
            <a:ext cx="855581" cy="343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B4EA5FEE-CEB0-482F-A735-063A705FF625}"/>
              </a:ext>
            </a:extLst>
          </p:cNvPr>
          <p:cNvSpPr/>
          <p:nvPr/>
        </p:nvSpPr>
        <p:spPr>
          <a:xfrm>
            <a:off x="3333135" y="2525086"/>
            <a:ext cx="550968" cy="318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CB63763-9C7B-4DAB-BEE1-8A58D116E2DF}"/>
              </a:ext>
            </a:extLst>
          </p:cNvPr>
          <p:cNvSpPr txBox="1"/>
          <p:nvPr/>
        </p:nvSpPr>
        <p:spPr>
          <a:xfrm>
            <a:off x="683757" y="2453644"/>
            <a:ext cx="2497071" cy="461665"/>
          </a:xfrm>
          <a:prstGeom prst="rect">
            <a:avLst/>
          </a:prstGeom>
          <a:noFill/>
        </p:spPr>
        <p:txBody>
          <a:bodyPr wrap="square">
            <a:spAutoFit/>
          </a:bodyPr>
          <a:lstStyle/>
          <a:p>
            <a:r>
              <a:rPr lang="en-US" sz="1200" dirty="0">
                <a:solidFill>
                  <a:srgbClr val="FF0000"/>
                </a:solidFill>
                <a:highlight>
                  <a:srgbClr val="FFFF00"/>
                </a:highlight>
              </a:rPr>
              <a:t>Check the “Select from All Compounds” box</a:t>
            </a:r>
          </a:p>
        </p:txBody>
      </p:sp>
      <p:sp>
        <p:nvSpPr>
          <p:cNvPr id="11" name="TextBox 10">
            <a:extLst>
              <a:ext uri="{FF2B5EF4-FFF2-40B4-BE49-F238E27FC236}">
                <a16:creationId xmlns:a16="http://schemas.microsoft.com/office/drawing/2014/main" id="{4493A965-D696-468D-AD88-AD990A65ACFB}"/>
              </a:ext>
            </a:extLst>
          </p:cNvPr>
          <p:cNvSpPr txBox="1"/>
          <p:nvPr/>
        </p:nvSpPr>
        <p:spPr>
          <a:xfrm>
            <a:off x="96077" y="3665693"/>
            <a:ext cx="4015734" cy="276999"/>
          </a:xfrm>
          <a:prstGeom prst="rect">
            <a:avLst/>
          </a:prstGeom>
          <a:noFill/>
        </p:spPr>
        <p:txBody>
          <a:bodyPr wrap="square">
            <a:spAutoFit/>
          </a:bodyPr>
          <a:lstStyle/>
          <a:p>
            <a:r>
              <a:rPr lang="en-US" sz="1200" dirty="0">
                <a:solidFill>
                  <a:srgbClr val="FF0000"/>
                </a:solidFill>
                <a:highlight>
                  <a:srgbClr val="FFFF00"/>
                </a:highlight>
              </a:rPr>
              <a:t>Select “Custom” from the Drop Down Menu</a:t>
            </a:r>
          </a:p>
        </p:txBody>
      </p:sp>
      <p:sp>
        <p:nvSpPr>
          <p:cNvPr id="13" name="TextBox 12">
            <a:extLst>
              <a:ext uri="{FF2B5EF4-FFF2-40B4-BE49-F238E27FC236}">
                <a16:creationId xmlns:a16="http://schemas.microsoft.com/office/drawing/2014/main" id="{4FB4C005-A25F-48EC-9B46-5A37CB2842A4}"/>
              </a:ext>
            </a:extLst>
          </p:cNvPr>
          <p:cNvSpPr txBox="1"/>
          <p:nvPr/>
        </p:nvSpPr>
        <p:spPr>
          <a:xfrm>
            <a:off x="6576306" y="3263317"/>
            <a:ext cx="3637482" cy="276999"/>
          </a:xfrm>
          <a:prstGeom prst="rect">
            <a:avLst/>
          </a:prstGeom>
          <a:noFill/>
        </p:spPr>
        <p:txBody>
          <a:bodyPr wrap="square">
            <a:spAutoFit/>
          </a:bodyPr>
          <a:lstStyle/>
          <a:p>
            <a:r>
              <a:rPr lang="en-US" sz="1200" dirty="0">
                <a:solidFill>
                  <a:srgbClr val="FF0000"/>
                </a:solidFill>
                <a:highlight>
                  <a:srgbClr val="FFFF00"/>
                </a:highlight>
              </a:rPr>
              <a:t>Select this Leader</a:t>
            </a:r>
          </a:p>
        </p:txBody>
      </p:sp>
    </p:spTree>
    <p:extLst>
      <p:ext uri="{BB962C8B-B14F-4D97-AF65-F5344CB8AC3E}">
        <p14:creationId xmlns:p14="http://schemas.microsoft.com/office/powerpoint/2010/main" val="1479201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website&#10;&#10;Description automatically generated">
            <a:extLst>
              <a:ext uri="{FF2B5EF4-FFF2-40B4-BE49-F238E27FC236}">
                <a16:creationId xmlns:a16="http://schemas.microsoft.com/office/drawing/2014/main" id="{C2F69960-1339-4668-A709-949C9D3F0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891" y="2333472"/>
            <a:ext cx="4420217" cy="2191056"/>
          </a:xfrm>
          <a:prstGeom prst="rect">
            <a:avLst/>
          </a:prstGeom>
        </p:spPr>
      </p:pic>
      <p:sp>
        <p:nvSpPr>
          <p:cNvPr id="6" name="Oval 5">
            <a:extLst>
              <a:ext uri="{FF2B5EF4-FFF2-40B4-BE49-F238E27FC236}">
                <a16:creationId xmlns:a16="http://schemas.microsoft.com/office/drawing/2014/main" id="{CE6981D7-CE06-45FC-8604-6CA124EFDF75}"/>
              </a:ext>
            </a:extLst>
          </p:cNvPr>
          <p:cNvSpPr/>
          <p:nvPr/>
        </p:nvSpPr>
        <p:spPr>
          <a:xfrm>
            <a:off x="4672668" y="2650921"/>
            <a:ext cx="1803633" cy="3942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37FEF95F-D426-48C1-A9C0-590FA412B66D}"/>
              </a:ext>
            </a:extLst>
          </p:cNvPr>
          <p:cNvSpPr/>
          <p:nvPr/>
        </p:nvSpPr>
        <p:spPr>
          <a:xfrm>
            <a:off x="5243120" y="3162650"/>
            <a:ext cx="3062988" cy="713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2713685-2C80-4893-9DF4-3BD0A20F31B9}"/>
              </a:ext>
            </a:extLst>
          </p:cNvPr>
          <p:cNvSpPr/>
          <p:nvPr/>
        </p:nvSpPr>
        <p:spPr>
          <a:xfrm>
            <a:off x="4504888" y="3812797"/>
            <a:ext cx="1224793" cy="5494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FA64B0-0E2E-42B1-9F23-F20C45F500A4}"/>
              </a:ext>
            </a:extLst>
          </p:cNvPr>
          <p:cNvSpPr txBox="1"/>
          <p:nvPr/>
        </p:nvSpPr>
        <p:spPr>
          <a:xfrm>
            <a:off x="6558609" y="2478730"/>
            <a:ext cx="3387704" cy="461665"/>
          </a:xfrm>
          <a:prstGeom prst="rect">
            <a:avLst/>
          </a:prstGeom>
          <a:noFill/>
        </p:spPr>
        <p:txBody>
          <a:bodyPr wrap="square">
            <a:spAutoFit/>
          </a:bodyPr>
          <a:lstStyle/>
          <a:p>
            <a:r>
              <a:rPr lang="en-US" sz="1200" dirty="0">
                <a:solidFill>
                  <a:srgbClr val="FF0000"/>
                </a:solidFill>
                <a:highlight>
                  <a:srgbClr val="FFFF00"/>
                </a:highlight>
              </a:rPr>
              <a:t>After selecting the leader in the previous slide this popup box opens.</a:t>
            </a:r>
          </a:p>
        </p:txBody>
      </p:sp>
      <p:sp>
        <p:nvSpPr>
          <p:cNvPr id="10" name="TextBox 9">
            <a:extLst>
              <a:ext uri="{FF2B5EF4-FFF2-40B4-BE49-F238E27FC236}">
                <a16:creationId xmlns:a16="http://schemas.microsoft.com/office/drawing/2014/main" id="{09D9BA0D-A302-4BD7-9EEA-FF7EC3582C2A}"/>
              </a:ext>
            </a:extLst>
          </p:cNvPr>
          <p:cNvSpPr txBox="1"/>
          <p:nvPr/>
        </p:nvSpPr>
        <p:spPr>
          <a:xfrm>
            <a:off x="8306108" y="3334516"/>
            <a:ext cx="2875868" cy="923330"/>
          </a:xfrm>
          <a:prstGeom prst="rect">
            <a:avLst/>
          </a:prstGeom>
          <a:noFill/>
        </p:spPr>
        <p:txBody>
          <a:bodyPr wrap="square">
            <a:spAutoFit/>
          </a:bodyPr>
          <a:lstStyle/>
          <a:p>
            <a:r>
              <a:rPr lang="en-US" sz="1800" dirty="0">
                <a:solidFill>
                  <a:srgbClr val="FF0000"/>
                </a:solidFill>
                <a:highlight>
                  <a:srgbClr val="FFFF00"/>
                </a:highlight>
              </a:rPr>
              <a:t>Complete the required entries and Select -&gt; Close and Save</a:t>
            </a:r>
          </a:p>
        </p:txBody>
      </p:sp>
    </p:spTree>
    <p:extLst>
      <p:ext uri="{BB962C8B-B14F-4D97-AF65-F5344CB8AC3E}">
        <p14:creationId xmlns:p14="http://schemas.microsoft.com/office/powerpoint/2010/main" val="1332349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084B12F-2DA5-4D79-96D7-ABB5C7941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522" y="1171260"/>
            <a:ext cx="6134956" cy="4515480"/>
          </a:xfrm>
          <a:prstGeom prst="rect">
            <a:avLst/>
          </a:prstGeom>
        </p:spPr>
      </p:pic>
      <p:sp>
        <p:nvSpPr>
          <p:cNvPr id="4" name="Oval 3">
            <a:extLst>
              <a:ext uri="{FF2B5EF4-FFF2-40B4-BE49-F238E27FC236}">
                <a16:creationId xmlns:a16="http://schemas.microsoft.com/office/drawing/2014/main" id="{A005BB57-BF4D-4848-B92F-221160E74ED6}"/>
              </a:ext>
            </a:extLst>
          </p:cNvPr>
          <p:cNvSpPr/>
          <p:nvPr/>
        </p:nvSpPr>
        <p:spPr>
          <a:xfrm>
            <a:off x="6283354" y="5134062"/>
            <a:ext cx="1661020" cy="419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4CF6054-C685-414F-A773-2D3ABA136F2D}"/>
              </a:ext>
            </a:extLst>
          </p:cNvPr>
          <p:cNvSpPr txBox="1"/>
          <p:nvPr/>
        </p:nvSpPr>
        <p:spPr>
          <a:xfrm>
            <a:off x="7944374" y="5159121"/>
            <a:ext cx="4110167" cy="369332"/>
          </a:xfrm>
          <a:prstGeom prst="rect">
            <a:avLst/>
          </a:prstGeom>
          <a:noFill/>
        </p:spPr>
        <p:txBody>
          <a:bodyPr wrap="square">
            <a:spAutoFit/>
          </a:bodyPr>
          <a:lstStyle/>
          <a:p>
            <a:r>
              <a:rPr lang="en-US" sz="1800" dirty="0">
                <a:solidFill>
                  <a:srgbClr val="FF0000"/>
                </a:solidFill>
                <a:highlight>
                  <a:srgbClr val="FFFF00"/>
                </a:highlight>
              </a:rPr>
              <a:t>Select -&gt; “Save Selected Items”</a:t>
            </a:r>
          </a:p>
        </p:txBody>
      </p:sp>
    </p:spTree>
    <p:extLst>
      <p:ext uri="{BB962C8B-B14F-4D97-AF65-F5344CB8AC3E}">
        <p14:creationId xmlns:p14="http://schemas.microsoft.com/office/powerpoint/2010/main" val="246192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2AAA722-E3FC-460A-B5D2-20431524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F7C6C312-15CB-49D8-B96B-9ACA433728B3}"/>
              </a:ext>
            </a:extLst>
          </p:cNvPr>
          <p:cNvSpPr/>
          <p:nvPr/>
        </p:nvSpPr>
        <p:spPr>
          <a:xfrm>
            <a:off x="7281644" y="4303552"/>
            <a:ext cx="2080470" cy="511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A2D09AE-9242-4F56-8180-A720B72D856A}"/>
              </a:ext>
            </a:extLst>
          </p:cNvPr>
          <p:cNvSpPr txBox="1"/>
          <p:nvPr/>
        </p:nvSpPr>
        <p:spPr>
          <a:xfrm>
            <a:off x="9362114" y="4420916"/>
            <a:ext cx="2829886" cy="276999"/>
          </a:xfrm>
          <a:prstGeom prst="rect">
            <a:avLst/>
          </a:prstGeom>
          <a:noFill/>
        </p:spPr>
        <p:txBody>
          <a:bodyPr wrap="square">
            <a:spAutoFit/>
          </a:bodyPr>
          <a:lstStyle/>
          <a:p>
            <a:r>
              <a:rPr lang="en-US" sz="1200" dirty="0">
                <a:solidFill>
                  <a:srgbClr val="FF0000"/>
                </a:solidFill>
                <a:highlight>
                  <a:srgbClr val="FFFF00"/>
                </a:highlight>
              </a:rPr>
              <a:t>Select -&gt; Add Emissions/Concentrations</a:t>
            </a:r>
          </a:p>
        </p:txBody>
      </p:sp>
    </p:spTree>
    <p:extLst>
      <p:ext uri="{BB962C8B-B14F-4D97-AF65-F5344CB8AC3E}">
        <p14:creationId xmlns:p14="http://schemas.microsoft.com/office/powerpoint/2010/main" val="386868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05B14-50EB-41E7-AC35-1826B68A8C11}"/>
              </a:ext>
            </a:extLst>
          </p:cNvPr>
          <p:cNvSpPr txBox="1"/>
          <p:nvPr/>
        </p:nvSpPr>
        <p:spPr>
          <a:xfrm>
            <a:off x="442762" y="673768"/>
            <a:ext cx="11328935" cy="5632311"/>
          </a:xfrm>
          <a:prstGeom prst="rect">
            <a:avLst/>
          </a:prstGeom>
          <a:noFill/>
        </p:spPr>
        <p:txBody>
          <a:bodyPr wrap="square" rtlCol="0">
            <a:spAutoFit/>
          </a:bodyPr>
          <a:lstStyle/>
          <a:p>
            <a:r>
              <a:rPr lang="en-US" sz="1800" b="1" i="0" u="none" strike="noStrike" baseline="0" dirty="0">
                <a:solidFill>
                  <a:srgbClr val="000000"/>
                </a:solidFill>
                <a:latin typeface="Times New Roman" panose="02020603050405020304" pitchFamily="18" charset="0"/>
              </a:rPr>
              <a:t>Downloading and Installing the ERT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EPA </a:t>
            </a:r>
            <a:r>
              <a:rPr lang="en-US" sz="1800" b="0" i="1" u="none" strike="noStrike" baseline="0" dirty="0">
                <a:solidFill>
                  <a:srgbClr val="0562C1"/>
                </a:solidFill>
                <a:latin typeface="Times New Roman" panose="02020603050405020304" pitchFamily="18" charset="0"/>
              </a:rPr>
              <a:t>Electronic Reporting Tool (ERT) Webpage </a:t>
            </a:r>
            <a:r>
              <a:rPr lang="en-US" sz="1800" b="0" i="0" u="none" strike="noStrike" baseline="0" dirty="0">
                <a:solidFill>
                  <a:srgbClr val="000000"/>
                </a:solidFill>
                <a:latin typeface="Times New Roman" panose="02020603050405020304" pitchFamily="18" charset="0"/>
              </a:rPr>
              <a:t>contains the latest versions of the ERT, the spreadsheet templates, the user’s guide, and example data sets.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Once you’ve determined that you are running a version of MS Access which is capable of running the ERT Application, follow these two steps. </a:t>
            </a:r>
          </a:p>
          <a:p>
            <a:endParaRPr lang="en-US" sz="1800" b="0" i="0" u="none" strike="noStrike" baseline="0" dirty="0">
              <a:solidFill>
                <a:srgbClr val="000000"/>
              </a:solidFill>
              <a:latin typeface="Times New Roman" panose="02020603050405020304" pitchFamily="18" charset="0"/>
            </a:endParaRPr>
          </a:p>
          <a:p>
            <a:pPr marL="342900" indent="-342900">
              <a:buAutoNum type="arabicPeriod"/>
            </a:pPr>
            <a:r>
              <a:rPr lang="en-US" sz="1800" b="0" i="0" u="none" strike="noStrike" baseline="0" dirty="0">
                <a:solidFill>
                  <a:srgbClr val="000000"/>
                </a:solidFill>
                <a:latin typeface="Times New Roman" panose="02020603050405020304" pitchFamily="18" charset="0"/>
              </a:rPr>
              <a:t>Download the latest version of the program application. This file includes the latest version of the ERT and the user's guide. </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 To run the ERT, right click on the downloaded zip file and select “</a:t>
            </a:r>
            <a:r>
              <a:rPr lang="en-US" sz="1800" b="1" i="1" u="none" strike="noStrike" baseline="0" dirty="0">
                <a:solidFill>
                  <a:srgbClr val="000000"/>
                </a:solidFill>
                <a:latin typeface="Times New Roman" panose="02020603050405020304" pitchFamily="18" charset="0"/>
              </a:rPr>
              <a:t>Open</a:t>
            </a:r>
            <a:r>
              <a:rPr lang="en-US" sz="1800" b="0" i="0" u="none" strike="noStrike" baseline="0" dirty="0">
                <a:solidFill>
                  <a:srgbClr val="000000"/>
                </a:solidFill>
                <a:latin typeface="Times New Roman" panose="02020603050405020304" pitchFamily="18" charset="0"/>
              </a:rPr>
              <a:t>”. Select a destination for the extracted files. Go to the destination folder and double click on ERTv6.accdb file. It is recommended that the ERT program file and the data set files be located on a local drive (i.e.. C: or desktop). Some functionality of the ERT is lost across servers or external drivers. </a:t>
            </a:r>
          </a:p>
          <a:p>
            <a:endParaRPr lang="en-US"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To start the ERT, double click ERTv6.accdb file from the location where you’ve installed the ERT application. </a:t>
            </a:r>
          </a:p>
          <a:p>
            <a:r>
              <a:rPr lang="en-US" sz="1800" b="0" i="0" u="none" strike="noStrike" baseline="0" dirty="0">
                <a:solidFill>
                  <a:srgbClr val="000000"/>
                </a:solidFill>
                <a:latin typeface="Times New Roman" panose="02020603050405020304" pitchFamily="18" charset="0"/>
              </a:rPr>
              <a:t>Depending on how your version of Access is configured, you may see a “Security Warning” window (as shown below) when you try to start the ERT. </a:t>
            </a:r>
          </a:p>
          <a:p>
            <a:pPr marL="342900" indent="-342900">
              <a:buAutoNum type="arabicPeriod"/>
            </a:pPr>
            <a:endParaRPr lang="en-US" dirty="0">
              <a:solidFill>
                <a:srgbClr val="000000"/>
              </a:solidFill>
              <a:latin typeface="Times New Roman" panose="02020603050405020304" pitchFamily="18" charset="0"/>
            </a:endParaRPr>
          </a:p>
          <a:p>
            <a:pPr marL="342900" indent="-342900">
              <a:buAutoNum type="arabicPeriod"/>
            </a:pP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481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F2C3E063-252D-43B4-90D6-261D25807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941" y="804303"/>
            <a:ext cx="5496692" cy="5353797"/>
          </a:xfrm>
          <a:prstGeom prst="rect">
            <a:avLst/>
          </a:prstGeom>
          <a:solidFill>
            <a:srgbClr val="FF0000"/>
          </a:solidFill>
        </p:spPr>
      </p:pic>
      <p:sp>
        <p:nvSpPr>
          <p:cNvPr id="4" name="Oval 3">
            <a:extLst>
              <a:ext uri="{FF2B5EF4-FFF2-40B4-BE49-F238E27FC236}">
                <a16:creationId xmlns:a16="http://schemas.microsoft.com/office/drawing/2014/main" id="{756A2106-AC9F-4E7A-BAA1-2BE1750DA504}"/>
              </a:ext>
            </a:extLst>
          </p:cNvPr>
          <p:cNvSpPr/>
          <p:nvPr/>
        </p:nvSpPr>
        <p:spPr>
          <a:xfrm>
            <a:off x="3480318" y="1455576"/>
            <a:ext cx="3415004" cy="6064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0384934-BC2A-4DA1-A925-7724050C274F}"/>
              </a:ext>
            </a:extLst>
          </p:cNvPr>
          <p:cNvSpPr/>
          <p:nvPr/>
        </p:nvSpPr>
        <p:spPr>
          <a:xfrm>
            <a:off x="6216242" y="2256639"/>
            <a:ext cx="796954" cy="3020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CCFBE9F-94A3-4155-9058-D47D4D2D13CD}"/>
              </a:ext>
            </a:extLst>
          </p:cNvPr>
          <p:cNvSpPr/>
          <p:nvPr/>
        </p:nvSpPr>
        <p:spPr>
          <a:xfrm>
            <a:off x="6096000" y="5502907"/>
            <a:ext cx="1694576" cy="4362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80FCA06-0C35-4E04-B15F-95220F23B5A3}"/>
              </a:ext>
            </a:extLst>
          </p:cNvPr>
          <p:cNvSpPr txBox="1"/>
          <p:nvPr/>
        </p:nvSpPr>
        <p:spPr>
          <a:xfrm>
            <a:off x="6999719" y="1455576"/>
            <a:ext cx="6096982" cy="461665"/>
          </a:xfrm>
          <a:prstGeom prst="rect">
            <a:avLst/>
          </a:prstGeom>
          <a:noFill/>
        </p:spPr>
        <p:txBody>
          <a:bodyPr wrap="square">
            <a:spAutoFit/>
          </a:bodyPr>
          <a:lstStyle/>
          <a:p>
            <a:r>
              <a:rPr lang="en-US" sz="1200" dirty="0">
                <a:solidFill>
                  <a:srgbClr val="FF0000"/>
                </a:solidFill>
                <a:highlight>
                  <a:srgbClr val="FFFF00"/>
                </a:highlight>
              </a:rPr>
              <a:t>This Popup will appear.</a:t>
            </a:r>
          </a:p>
          <a:p>
            <a:r>
              <a:rPr lang="en-US" sz="1200" dirty="0">
                <a:solidFill>
                  <a:srgbClr val="FF0000"/>
                </a:solidFill>
                <a:highlight>
                  <a:srgbClr val="FFFF00"/>
                </a:highlight>
              </a:rPr>
              <a:t>Select Location from the Drop Down Menu</a:t>
            </a:r>
          </a:p>
        </p:txBody>
      </p:sp>
      <p:sp>
        <p:nvSpPr>
          <p:cNvPr id="9" name="TextBox 8">
            <a:extLst>
              <a:ext uri="{FF2B5EF4-FFF2-40B4-BE49-F238E27FC236}">
                <a16:creationId xmlns:a16="http://schemas.microsoft.com/office/drawing/2014/main" id="{7A2C31D0-5C92-4E6E-BCE8-41F075DE399E}"/>
              </a:ext>
            </a:extLst>
          </p:cNvPr>
          <p:cNvSpPr txBox="1"/>
          <p:nvPr/>
        </p:nvSpPr>
        <p:spPr>
          <a:xfrm>
            <a:off x="7135906" y="2349358"/>
            <a:ext cx="4135718" cy="461665"/>
          </a:xfrm>
          <a:prstGeom prst="rect">
            <a:avLst/>
          </a:prstGeom>
          <a:noFill/>
        </p:spPr>
        <p:txBody>
          <a:bodyPr wrap="square">
            <a:spAutoFit/>
          </a:bodyPr>
          <a:lstStyle/>
          <a:p>
            <a:r>
              <a:rPr lang="en-US" sz="1200" dirty="0">
                <a:solidFill>
                  <a:srgbClr val="FF0000"/>
                </a:solidFill>
                <a:highlight>
                  <a:srgbClr val="FFFF00"/>
                </a:highlight>
              </a:rPr>
              <a:t>Whether using a M-9 or M-22 select &gt; percent(%) from the Available menu and move it over by selecting the leader. </a:t>
            </a:r>
          </a:p>
        </p:txBody>
      </p:sp>
      <p:sp>
        <p:nvSpPr>
          <p:cNvPr id="10" name="Oval 9">
            <a:extLst>
              <a:ext uri="{FF2B5EF4-FFF2-40B4-BE49-F238E27FC236}">
                <a16:creationId xmlns:a16="http://schemas.microsoft.com/office/drawing/2014/main" id="{2BD2992C-E4E3-41DE-8226-67DF382B9001}"/>
              </a:ext>
            </a:extLst>
          </p:cNvPr>
          <p:cNvSpPr/>
          <p:nvPr/>
        </p:nvSpPr>
        <p:spPr>
          <a:xfrm>
            <a:off x="5577282" y="2451213"/>
            <a:ext cx="796954" cy="3020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48FFBEA-69EC-4F4E-BB89-CE6A7AB5A4BD}"/>
              </a:ext>
            </a:extLst>
          </p:cNvPr>
          <p:cNvSpPr txBox="1"/>
          <p:nvPr/>
        </p:nvSpPr>
        <p:spPr>
          <a:xfrm>
            <a:off x="7910818" y="5502907"/>
            <a:ext cx="3847002" cy="276999"/>
          </a:xfrm>
          <a:prstGeom prst="rect">
            <a:avLst/>
          </a:prstGeom>
          <a:noFill/>
        </p:spPr>
        <p:txBody>
          <a:bodyPr wrap="square">
            <a:spAutoFit/>
          </a:bodyPr>
          <a:lstStyle/>
          <a:p>
            <a:r>
              <a:rPr lang="en-US" sz="1200" dirty="0">
                <a:solidFill>
                  <a:srgbClr val="FF0000"/>
                </a:solidFill>
                <a:highlight>
                  <a:srgbClr val="FFFF00"/>
                </a:highlight>
              </a:rPr>
              <a:t>Select -&gt; Save Selected Items </a:t>
            </a:r>
          </a:p>
        </p:txBody>
      </p:sp>
    </p:spTree>
    <p:extLst>
      <p:ext uri="{BB962C8B-B14F-4D97-AF65-F5344CB8AC3E}">
        <p14:creationId xmlns:p14="http://schemas.microsoft.com/office/powerpoint/2010/main" val="472715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3F3A728-45DB-46F2-9924-7B6E086A8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5B0591A1-1E6F-4F97-BA5B-A25A79EFCB92}"/>
              </a:ext>
            </a:extLst>
          </p:cNvPr>
          <p:cNvSpPr/>
          <p:nvPr/>
        </p:nvSpPr>
        <p:spPr>
          <a:xfrm>
            <a:off x="8179266" y="5209563"/>
            <a:ext cx="780176" cy="503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E113CAC-0AF4-4147-A605-939DD9A21F57}"/>
              </a:ext>
            </a:extLst>
          </p:cNvPr>
          <p:cNvSpPr txBox="1"/>
          <p:nvPr/>
        </p:nvSpPr>
        <p:spPr>
          <a:xfrm>
            <a:off x="8959443" y="5322733"/>
            <a:ext cx="1388026" cy="276999"/>
          </a:xfrm>
          <a:prstGeom prst="rect">
            <a:avLst/>
          </a:prstGeom>
          <a:noFill/>
        </p:spPr>
        <p:txBody>
          <a:bodyPr wrap="square">
            <a:spAutoFit/>
          </a:bodyPr>
          <a:lstStyle/>
          <a:p>
            <a:r>
              <a:rPr lang="en-US" sz="1200" dirty="0">
                <a:solidFill>
                  <a:srgbClr val="FF0000"/>
                </a:solidFill>
                <a:highlight>
                  <a:srgbClr val="FFFF00"/>
                </a:highlight>
              </a:rPr>
              <a:t>Select Next Page</a:t>
            </a:r>
          </a:p>
        </p:txBody>
      </p:sp>
    </p:spTree>
    <p:extLst>
      <p:ext uri="{BB962C8B-B14F-4D97-AF65-F5344CB8AC3E}">
        <p14:creationId xmlns:p14="http://schemas.microsoft.com/office/powerpoint/2010/main" val="2842643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8EE3AE9-DBAF-4B01-97DC-A8A898878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31FE0244-ACD2-4089-9B4D-BCB13707EB4A}"/>
              </a:ext>
            </a:extLst>
          </p:cNvPr>
          <p:cNvSpPr/>
          <p:nvPr/>
        </p:nvSpPr>
        <p:spPr>
          <a:xfrm>
            <a:off x="2667699" y="1577130"/>
            <a:ext cx="931178" cy="3355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2E942BD-D9DF-46C3-A58D-17EEEAFAA4E8}"/>
              </a:ext>
            </a:extLst>
          </p:cNvPr>
          <p:cNvSpPr/>
          <p:nvPr/>
        </p:nvSpPr>
        <p:spPr>
          <a:xfrm>
            <a:off x="5016617" y="1191237"/>
            <a:ext cx="3397541" cy="453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332B535-CAB9-4C52-B44A-E037F3B88B28}"/>
              </a:ext>
            </a:extLst>
          </p:cNvPr>
          <p:cNvSpPr/>
          <p:nvPr/>
        </p:nvSpPr>
        <p:spPr>
          <a:xfrm>
            <a:off x="7185911" y="2130804"/>
            <a:ext cx="1174459" cy="453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67D532C-09E0-4E1B-9B0C-44827D39F6A7}"/>
              </a:ext>
            </a:extLst>
          </p:cNvPr>
          <p:cNvSpPr txBox="1"/>
          <p:nvPr/>
        </p:nvSpPr>
        <p:spPr>
          <a:xfrm>
            <a:off x="123376" y="1526309"/>
            <a:ext cx="2620788" cy="276999"/>
          </a:xfrm>
          <a:prstGeom prst="rect">
            <a:avLst/>
          </a:prstGeom>
          <a:noFill/>
        </p:spPr>
        <p:txBody>
          <a:bodyPr wrap="square">
            <a:spAutoFit/>
          </a:bodyPr>
          <a:lstStyle/>
          <a:p>
            <a:r>
              <a:rPr lang="en-US" sz="1200" dirty="0">
                <a:solidFill>
                  <a:srgbClr val="FF0000"/>
                </a:solidFill>
                <a:highlight>
                  <a:srgbClr val="FFFF00"/>
                </a:highlight>
              </a:rPr>
              <a:t>Check the “Part 63 (MACT)” box</a:t>
            </a:r>
          </a:p>
        </p:txBody>
      </p:sp>
      <p:sp>
        <p:nvSpPr>
          <p:cNvPr id="9" name="TextBox 8">
            <a:extLst>
              <a:ext uri="{FF2B5EF4-FFF2-40B4-BE49-F238E27FC236}">
                <a16:creationId xmlns:a16="http://schemas.microsoft.com/office/drawing/2014/main" id="{26417647-FC2F-4E68-8C59-518098904A7A}"/>
              </a:ext>
            </a:extLst>
          </p:cNvPr>
          <p:cNvSpPr txBox="1"/>
          <p:nvPr/>
        </p:nvSpPr>
        <p:spPr>
          <a:xfrm>
            <a:off x="8414158" y="1279239"/>
            <a:ext cx="3240220" cy="276999"/>
          </a:xfrm>
          <a:prstGeom prst="rect">
            <a:avLst/>
          </a:prstGeom>
          <a:noFill/>
        </p:spPr>
        <p:txBody>
          <a:bodyPr wrap="square">
            <a:spAutoFit/>
          </a:bodyPr>
          <a:lstStyle/>
          <a:p>
            <a:r>
              <a:rPr lang="en-US" sz="1200" dirty="0">
                <a:solidFill>
                  <a:srgbClr val="FF0000"/>
                </a:solidFill>
                <a:highlight>
                  <a:srgbClr val="FFFF00"/>
                </a:highlight>
              </a:rPr>
              <a:t>Enter a description of the test</a:t>
            </a:r>
          </a:p>
        </p:txBody>
      </p:sp>
      <p:sp>
        <p:nvSpPr>
          <p:cNvPr id="11" name="TextBox 10">
            <a:extLst>
              <a:ext uri="{FF2B5EF4-FFF2-40B4-BE49-F238E27FC236}">
                <a16:creationId xmlns:a16="http://schemas.microsoft.com/office/drawing/2014/main" id="{7D952328-76DE-40C5-B706-5C032C0C31BA}"/>
              </a:ext>
            </a:extLst>
          </p:cNvPr>
          <p:cNvSpPr txBox="1"/>
          <p:nvPr/>
        </p:nvSpPr>
        <p:spPr>
          <a:xfrm>
            <a:off x="8414158" y="2130804"/>
            <a:ext cx="6096982" cy="369332"/>
          </a:xfrm>
          <a:prstGeom prst="rect">
            <a:avLst/>
          </a:prstGeom>
          <a:noFill/>
        </p:spPr>
        <p:txBody>
          <a:bodyPr wrap="square">
            <a:spAutoFit/>
          </a:bodyPr>
          <a:lstStyle/>
          <a:p>
            <a:r>
              <a:rPr lang="en-US" sz="1800" dirty="0">
                <a:solidFill>
                  <a:srgbClr val="FF0000"/>
                </a:solidFill>
                <a:highlight>
                  <a:srgbClr val="FFFF00"/>
                </a:highlight>
              </a:rPr>
              <a:t>Select -&gt; Add Regulation</a:t>
            </a:r>
          </a:p>
        </p:txBody>
      </p:sp>
    </p:spTree>
    <p:extLst>
      <p:ext uri="{BB962C8B-B14F-4D97-AF65-F5344CB8AC3E}">
        <p14:creationId xmlns:p14="http://schemas.microsoft.com/office/powerpoint/2010/main" val="160379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D8D21B1-8DB3-4C86-AF03-34CDDD398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5262" y="1923840"/>
            <a:ext cx="5782482" cy="3010320"/>
          </a:xfrm>
          <a:prstGeom prst="rect">
            <a:avLst/>
          </a:prstGeom>
        </p:spPr>
      </p:pic>
      <p:sp>
        <p:nvSpPr>
          <p:cNvPr id="4" name="Oval 3">
            <a:extLst>
              <a:ext uri="{FF2B5EF4-FFF2-40B4-BE49-F238E27FC236}">
                <a16:creationId xmlns:a16="http://schemas.microsoft.com/office/drawing/2014/main" id="{81A8A3A4-ED8A-4314-9B79-57C74354BBE8}"/>
              </a:ext>
            </a:extLst>
          </p:cNvPr>
          <p:cNvSpPr/>
          <p:nvPr/>
        </p:nvSpPr>
        <p:spPr>
          <a:xfrm>
            <a:off x="3305262" y="2759978"/>
            <a:ext cx="2306973" cy="402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7F92A77-35AF-47BB-A8F9-8C77878AC419}"/>
              </a:ext>
            </a:extLst>
          </p:cNvPr>
          <p:cNvSpPr/>
          <p:nvPr/>
        </p:nvSpPr>
        <p:spPr>
          <a:xfrm>
            <a:off x="3305262" y="3998788"/>
            <a:ext cx="2790738" cy="6487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27F96D1-979D-4F16-AD2F-B64D0DF12CB9}"/>
              </a:ext>
            </a:extLst>
          </p:cNvPr>
          <p:cNvSpPr/>
          <p:nvPr/>
        </p:nvSpPr>
        <p:spPr>
          <a:xfrm>
            <a:off x="6109315" y="4479721"/>
            <a:ext cx="788566" cy="3355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7716509-774A-45EA-9822-5E6D9AC0BAA1}"/>
              </a:ext>
            </a:extLst>
          </p:cNvPr>
          <p:cNvSpPr txBox="1"/>
          <p:nvPr/>
        </p:nvSpPr>
        <p:spPr>
          <a:xfrm>
            <a:off x="175506" y="2776648"/>
            <a:ext cx="3069139" cy="1169551"/>
          </a:xfrm>
          <a:prstGeom prst="rect">
            <a:avLst/>
          </a:prstGeom>
          <a:noFill/>
        </p:spPr>
        <p:txBody>
          <a:bodyPr wrap="square">
            <a:spAutoFit/>
          </a:bodyPr>
          <a:lstStyle/>
          <a:p>
            <a:r>
              <a:rPr lang="en-US" sz="1400" dirty="0">
                <a:solidFill>
                  <a:srgbClr val="FF0000"/>
                </a:solidFill>
                <a:highlight>
                  <a:srgbClr val="FFFF00"/>
                </a:highlight>
              </a:rPr>
              <a:t>Select Part 63 Subpart EEEEE if a Major Source</a:t>
            </a:r>
          </a:p>
          <a:p>
            <a:r>
              <a:rPr lang="en-US" sz="1400" dirty="0">
                <a:solidFill>
                  <a:srgbClr val="FF0000"/>
                </a:solidFill>
                <a:highlight>
                  <a:srgbClr val="FFFF00"/>
                </a:highlight>
              </a:rPr>
              <a:t>                               or</a:t>
            </a:r>
          </a:p>
          <a:p>
            <a:r>
              <a:rPr lang="en-US" sz="1400" dirty="0">
                <a:solidFill>
                  <a:srgbClr val="FF0000"/>
                </a:solidFill>
                <a:highlight>
                  <a:srgbClr val="FFFF00"/>
                </a:highlight>
              </a:rPr>
              <a:t>Select Part 63 Subpart ZZZZZ if an Area Source of HAPs</a:t>
            </a:r>
          </a:p>
        </p:txBody>
      </p:sp>
      <p:sp>
        <p:nvSpPr>
          <p:cNvPr id="14" name="TextBox 13">
            <a:extLst>
              <a:ext uri="{FF2B5EF4-FFF2-40B4-BE49-F238E27FC236}">
                <a16:creationId xmlns:a16="http://schemas.microsoft.com/office/drawing/2014/main" id="{43A4A7FD-2F64-49C0-99E6-62F1F64B916F}"/>
              </a:ext>
            </a:extLst>
          </p:cNvPr>
          <p:cNvSpPr txBox="1"/>
          <p:nvPr/>
        </p:nvSpPr>
        <p:spPr>
          <a:xfrm>
            <a:off x="226463" y="4380829"/>
            <a:ext cx="3065484" cy="461665"/>
          </a:xfrm>
          <a:prstGeom prst="rect">
            <a:avLst/>
          </a:prstGeom>
          <a:noFill/>
        </p:spPr>
        <p:txBody>
          <a:bodyPr wrap="square">
            <a:spAutoFit/>
          </a:bodyPr>
          <a:lstStyle/>
          <a:p>
            <a:r>
              <a:rPr lang="en-US" sz="1200" dirty="0">
                <a:solidFill>
                  <a:srgbClr val="FF0000"/>
                </a:solidFill>
                <a:highlight>
                  <a:srgbClr val="FFFF00"/>
                </a:highlight>
              </a:rPr>
              <a:t>Select “Visible Emissions” from the Drop Down Menu</a:t>
            </a:r>
          </a:p>
        </p:txBody>
      </p:sp>
      <p:sp>
        <p:nvSpPr>
          <p:cNvPr id="15" name="TextBox 14">
            <a:extLst>
              <a:ext uri="{FF2B5EF4-FFF2-40B4-BE49-F238E27FC236}">
                <a16:creationId xmlns:a16="http://schemas.microsoft.com/office/drawing/2014/main" id="{CECD9ED4-842F-48A3-BE5A-068386AE827B}"/>
              </a:ext>
            </a:extLst>
          </p:cNvPr>
          <p:cNvSpPr txBox="1"/>
          <p:nvPr/>
        </p:nvSpPr>
        <p:spPr>
          <a:xfrm>
            <a:off x="7006959" y="4491059"/>
            <a:ext cx="2290424" cy="307777"/>
          </a:xfrm>
          <a:prstGeom prst="rect">
            <a:avLst/>
          </a:prstGeom>
          <a:noFill/>
        </p:spPr>
        <p:txBody>
          <a:bodyPr wrap="square">
            <a:spAutoFit/>
          </a:bodyPr>
          <a:lstStyle/>
          <a:p>
            <a:r>
              <a:rPr lang="en-US" sz="1400" dirty="0">
                <a:solidFill>
                  <a:srgbClr val="FF0000"/>
                </a:solidFill>
                <a:highlight>
                  <a:srgbClr val="FFFF00"/>
                </a:highlight>
              </a:rPr>
              <a:t>Select “Save and Exit”</a:t>
            </a:r>
          </a:p>
        </p:txBody>
      </p:sp>
    </p:spTree>
    <p:extLst>
      <p:ext uri="{BB962C8B-B14F-4D97-AF65-F5344CB8AC3E}">
        <p14:creationId xmlns:p14="http://schemas.microsoft.com/office/powerpoint/2010/main" val="3511483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DABA7EB8-5CB9-4974-9AD8-6A62A0D9A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941" y="0"/>
            <a:ext cx="7094483" cy="6858000"/>
          </a:xfrm>
          <a:prstGeom prst="rect">
            <a:avLst/>
          </a:prstGeom>
        </p:spPr>
      </p:pic>
      <p:sp>
        <p:nvSpPr>
          <p:cNvPr id="3" name="Oval 2">
            <a:extLst>
              <a:ext uri="{FF2B5EF4-FFF2-40B4-BE49-F238E27FC236}">
                <a16:creationId xmlns:a16="http://schemas.microsoft.com/office/drawing/2014/main" id="{660A414B-3D70-47B3-B3AD-2AD29954EA08}"/>
              </a:ext>
            </a:extLst>
          </p:cNvPr>
          <p:cNvSpPr/>
          <p:nvPr/>
        </p:nvSpPr>
        <p:spPr>
          <a:xfrm>
            <a:off x="8599041" y="4890566"/>
            <a:ext cx="704675" cy="286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DDDF7CF4-A6DE-4647-9E41-1FB980649DBC}"/>
              </a:ext>
            </a:extLst>
          </p:cNvPr>
          <p:cNvSpPr/>
          <p:nvPr/>
        </p:nvSpPr>
        <p:spPr>
          <a:xfrm>
            <a:off x="3139106" y="4010586"/>
            <a:ext cx="654341" cy="402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98E1D03-52CC-4A19-8DC3-F45C13850A23}"/>
              </a:ext>
            </a:extLst>
          </p:cNvPr>
          <p:cNvSpPr txBox="1"/>
          <p:nvPr/>
        </p:nvSpPr>
        <p:spPr>
          <a:xfrm>
            <a:off x="0" y="4010586"/>
            <a:ext cx="2985941" cy="1477328"/>
          </a:xfrm>
          <a:prstGeom prst="rect">
            <a:avLst/>
          </a:prstGeom>
          <a:noFill/>
        </p:spPr>
        <p:txBody>
          <a:bodyPr wrap="square">
            <a:spAutoFit/>
          </a:bodyPr>
          <a:lstStyle/>
          <a:p>
            <a:r>
              <a:rPr lang="en-US" sz="1800" dirty="0">
                <a:solidFill>
                  <a:srgbClr val="FF0000"/>
                </a:solidFill>
                <a:highlight>
                  <a:srgbClr val="FFFF00"/>
                </a:highlight>
              </a:rPr>
              <a:t>If test will not be used for other than NESHAP compliance enter “No”; </a:t>
            </a:r>
            <a:r>
              <a:rPr lang="en-US" dirty="0">
                <a:solidFill>
                  <a:srgbClr val="FF0000"/>
                </a:solidFill>
                <a:highlight>
                  <a:srgbClr val="FFFF00"/>
                </a:highlight>
              </a:rPr>
              <a:t>otherwise enter “Yes” and explain</a:t>
            </a:r>
            <a:endParaRPr lang="en-US" sz="1800" dirty="0">
              <a:solidFill>
                <a:srgbClr val="FF0000"/>
              </a:solidFill>
              <a:highlight>
                <a:srgbClr val="FFFF00"/>
              </a:highlight>
            </a:endParaRPr>
          </a:p>
        </p:txBody>
      </p:sp>
      <p:sp>
        <p:nvSpPr>
          <p:cNvPr id="8" name="TextBox 7">
            <a:extLst>
              <a:ext uri="{FF2B5EF4-FFF2-40B4-BE49-F238E27FC236}">
                <a16:creationId xmlns:a16="http://schemas.microsoft.com/office/drawing/2014/main" id="{136AAF63-EDF2-47DE-B973-276C16430F53}"/>
              </a:ext>
            </a:extLst>
          </p:cNvPr>
          <p:cNvSpPr txBox="1"/>
          <p:nvPr/>
        </p:nvSpPr>
        <p:spPr>
          <a:xfrm>
            <a:off x="9303716" y="4849270"/>
            <a:ext cx="2332472" cy="276999"/>
          </a:xfrm>
          <a:prstGeom prst="rect">
            <a:avLst/>
          </a:prstGeom>
          <a:noFill/>
        </p:spPr>
        <p:txBody>
          <a:bodyPr wrap="square">
            <a:spAutoFit/>
          </a:bodyPr>
          <a:lstStyle/>
          <a:p>
            <a:r>
              <a:rPr lang="en-US" sz="1200" dirty="0">
                <a:solidFill>
                  <a:srgbClr val="FF0000"/>
                </a:solidFill>
                <a:highlight>
                  <a:srgbClr val="FFFF00"/>
                </a:highlight>
              </a:rPr>
              <a:t>Select -&gt; Next Page</a:t>
            </a:r>
          </a:p>
        </p:txBody>
      </p:sp>
    </p:spTree>
    <p:extLst>
      <p:ext uri="{BB962C8B-B14F-4D97-AF65-F5344CB8AC3E}">
        <p14:creationId xmlns:p14="http://schemas.microsoft.com/office/powerpoint/2010/main" val="4288011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382C625-12AE-472E-AB32-6FE4BAEA2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853" y="-47195"/>
            <a:ext cx="7094483" cy="6858000"/>
          </a:xfrm>
          <a:prstGeom prst="rect">
            <a:avLst/>
          </a:prstGeom>
        </p:spPr>
      </p:pic>
      <p:sp>
        <p:nvSpPr>
          <p:cNvPr id="4" name="Oval 3">
            <a:extLst>
              <a:ext uri="{FF2B5EF4-FFF2-40B4-BE49-F238E27FC236}">
                <a16:creationId xmlns:a16="http://schemas.microsoft.com/office/drawing/2014/main" id="{3835558E-4F6C-403A-8E8E-776222787754}"/>
              </a:ext>
            </a:extLst>
          </p:cNvPr>
          <p:cNvSpPr/>
          <p:nvPr/>
        </p:nvSpPr>
        <p:spPr>
          <a:xfrm>
            <a:off x="8128932" y="3976382"/>
            <a:ext cx="1166070" cy="394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FC5E3C5-400E-4DB0-8087-C3D2D207E1F9}"/>
              </a:ext>
            </a:extLst>
          </p:cNvPr>
          <p:cNvSpPr/>
          <p:nvPr/>
        </p:nvSpPr>
        <p:spPr>
          <a:xfrm>
            <a:off x="8293131" y="848740"/>
            <a:ext cx="1166070" cy="3942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1C763C5-5F77-4FCC-B8AD-D0F71B090340}"/>
              </a:ext>
            </a:extLst>
          </p:cNvPr>
          <p:cNvSpPr txBox="1"/>
          <p:nvPr/>
        </p:nvSpPr>
        <p:spPr>
          <a:xfrm>
            <a:off x="9459201" y="4001332"/>
            <a:ext cx="2595340" cy="646331"/>
          </a:xfrm>
          <a:prstGeom prst="rect">
            <a:avLst/>
          </a:prstGeom>
          <a:noFill/>
        </p:spPr>
        <p:txBody>
          <a:bodyPr wrap="square">
            <a:spAutoFit/>
          </a:bodyPr>
          <a:lstStyle/>
          <a:p>
            <a:r>
              <a:rPr lang="en-US" sz="1800" dirty="0">
                <a:solidFill>
                  <a:srgbClr val="FF0000"/>
                </a:solidFill>
                <a:highlight>
                  <a:srgbClr val="FFFF00"/>
                </a:highlight>
              </a:rPr>
              <a:t>Select -&gt; Add Control Device</a:t>
            </a:r>
          </a:p>
        </p:txBody>
      </p:sp>
      <p:sp>
        <p:nvSpPr>
          <p:cNvPr id="9" name="TextBox 8">
            <a:extLst>
              <a:ext uri="{FF2B5EF4-FFF2-40B4-BE49-F238E27FC236}">
                <a16:creationId xmlns:a16="http://schemas.microsoft.com/office/drawing/2014/main" id="{4CE0E33B-6689-4D62-BA6F-2BBFDD7FD0D2}"/>
              </a:ext>
            </a:extLst>
          </p:cNvPr>
          <p:cNvSpPr txBox="1"/>
          <p:nvPr/>
        </p:nvSpPr>
        <p:spPr>
          <a:xfrm>
            <a:off x="9459201" y="873690"/>
            <a:ext cx="2690964" cy="369332"/>
          </a:xfrm>
          <a:prstGeom prst="rect">
            <a:avLst/>
          </a:prstGeom>
          <a:noFill/>
        </p:spPr>
        <p:txBody>
          <a:bodyPr wrap="square">
            <a:spAutoFit/>
          </a:bodyPr>
          <a:lstStyle/>
          <a:p>
            <a:r>
              <a:rPr lang="en-US" sz="1800" dirty="0">
                <a:solidFill>
                  <a:srgbClr val="FF0000"/>
                </a:solidFill>
                <a:highlight>
                  <a:srgbClr val="FFFF00"/>
                </a:highlight>
              </a:rPr>
              <a:t>Select -&gt; Add Process</a:t>
            </a:r>
          </a:p>
        </p:txBody>
      </p:sp>
    </p:spTree>
    <p:extLst>
      <p:ext uri="{BB962C8B-B14F-4D97-AF65-F5344CB8AC3E}">
        <p14:creationId xmlns:p14="http://schemas.microsoft.com/office/powerpoint/2010/main" val="94197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F3B09331-C064-4C2A-BCF9-1CDEA9F6A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680" y="2028629"/>
            <a:ext cx="5296639" cy="2800741"/>
          </a:xfrm>
          <a:prstGeom prst="rect">
            <a:avLst/>
          </a:prstGeom>
        </p:spPr>
      </p:pic>
      <p:sp>
        <p:nvSpPr>
          <p:cNvPr id="4" name="Oval 3">
            <a:extLst>
              <a:ext uri="{FF2B5EF4-FFF2-40B4-BE49-F238E27FC236}">
                <a16:creationId xmlns:a16="http://schemas.microsoft.com/office/drawing/2014/main" id="{9EC77BFC-A630-4E9B-BB49-AEE9872B6F0A}"/>
              </a:ext>
            </a:extLst>
          </p:cNvPr>
          <p:cNvSpPr/>
          <p:nvPr/>
        </p:nvSpPr>
        <p:spPr>
          <a:xfrm>
            <a:off x="4815281" y="2673777"/>
            <a:ext cx="3714098" cy="2799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19C447E-44A0-461F-BF0F-06D2FBE4188B}"/>
              </a:ext>
            </a:extLst>
          </p:cNvPr>
          <p:cNvSpPr/>
          <p:nvPr/>
        </p:nvSpPr>
        <p:spPr>
          <a:xfrm>
            <a:off x="4909457" y="2917100"/>
            <a:ext cx="3834862" cy="2799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B8A8C9E-4770-4DBF-99EB-F0273F04C8A2}"/>
              </a:ext>
            </a:extLst>
          </p:cNvPr>
          <p:cNvSpPr/>
          <p:nvPr/>
        </p:nvSpPr>
        <p:spPr>
          <a:xfrm>
            <a:off x="5981350" y="4328719"/>
            <a:ext cx="1065402" cy="3942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5CB4BB2-FF36-460D-8980-7033BF0240D7}"/>
              </a:ext>
            </a:extLst>
          </p:cNvPr>
          <p:cNvSpPr txBox="1"/>
          <p:nvPr/>
        </p:nvSpPr>
        <p:spPr>
          <a:xfrm>
            <a:off x="8838495" y="2629070"/>
            <a:ext cx="2564611" cy="1754326"/>
          </a:xfrm>
          <a:prstGeom prst="rect">
            <a:avLst/>
          </a:prstGeom>
          <a:noFill/>
        </p:spPr>
        <p:txBody>
          <a:bodyPr wrap="square">
            <a:spAutoFit/>
          </a:bodyPr>
          <a:lstStyle/>
          <a:p>
            <a:r>
              <a:rPr lang="en-US" sz="1800" dirty="0">
                <a:solidFill>
                  <a:srgbClr val="FF0000"/>
                </a:solidFill>
                <a:highlight>
                  <a:srgbClr val="FFFF00"/>
                </a:highlight>
              </a:rPr>
              <a:t>Select Location from Drop Down Menu</a:t>
            </a:r>
          </a:p>
          <a:p>
            <a:endParaRPr lang="en-US" dirty="0">
              <a:solidFill>
                <a:srgbClr val="FF0000"/>
              </a:solidFill>
              <a:highlight>
                <a:srgbClr val="FFFF00"/>
              </a:highlight>
            </a:endParaRPr>
          </a:p>
          <a:p>
            <a:r>
              <a:rPr lang="en-US" sz="1800" dirty="0">
                <a:solidFill>
                  <a:srgbClr val="FF0000"/>
                </a:solidFill>
                <a:highlight>
                  <a:srgbClr val="FFFF00"/>
                </a:highlight>
              </a:rPr>
              <a:t>Select “UNCONTROLLED” from the Drop Down Menu</a:t>
            </a:r>
          </a:p>
        </p:txBody>
      </p:sp>
      <p:sp>
        <p:nvSpPr>
          <p:cNvPr id="9" name="TextBox 8">
            <a:extLst>
              <a:ext uri="{FF2B5EF4-FFF2-40B4-BE49-F238E27FC236}">
                <a16:creationId xmlns:a16="http://schemas.microsoft.com/office/drawing/2014/main" id="{CC8D5C81-C6C1-4FC7-A316-0E7CF74207FE}"/>
              </a:ext>
            </a:extLst>
          </p:cNvPr>
          <p:cNvSpPr txBox="1"/>
          <p:nvPr/>
        </p:nvSpPr>
        <p:spPr>
          <a:xfrm>
            <a:off x="7072309" y="4525670"/>
            <a:ext cx="6096982" cy="369332"/>
          </a:xfrm>
          <a:prstGeom prst="rect">
            <a:avLst/>
          </a:prstGeom>
          <a:noFill/>
        </p:spPr>
        <p:txBody>
          <a:bodyPr wrap="square">
            <a:spAutoFit/>
          </a:bodyPr>
          <a:lstStyle/>
          <a:p>
            <a:r>
              <a:rPr lang="en-US" sz="1800" dirty="0">
                <a:solidFill>
                  <a:srgbClr val="FF0000"/>
                </a:solidFill>
                <a:highlight>
                  <a:srgbClr val="FFFF00"/>
                </a:highlight>
              </a:rPr>
              <a:t>Select -&gt; Save and Exit</a:t>
            </a:r>
          </a:p>
        </p:txBody>
      </p:sp>
    </p:spTree>
    <p:extLst>
      <p:ext uri="{BB962C8B-B14F-4D97-AF65-F5344CB8AC3E}">
        <p14:creationId xmlns:p14="http://schemas.microsoft.com/office/powerpoint/2010/main" val="3216248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7BF781A9-BA80-4555-A3B1-0457FFFA6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9EFD7460-2428-4B70-B97D-1A8D30517326}"/>
              </a:ext>
            </a:extLst>
          </p:cNvPr>
          <p:cNvSpPr/>
          <p:nvPr/>
        </p:nvSpPr>
        <p:spPr>
          <a:xfrm>
            <a:off x="8162488" y="5050172"/>
            <a:ext cx="738231" cy="3271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E93DAE1-C556-4669-BE7E-A77B86565686}"/>
              </a:ext>
            </a:extLst>
          </p:cNvPr>
          <p:cNvSpPr txBox="1"/>
          <p:nvPr/>
        </p:nvSpPr>
        <p:spPr>
          <a:xfrm>
            <a:off x="8900719" y="5008011"/>
            <a:ext cx="6096982" cy="369332"/>
          </a:xfrm>
          <a:prstGeom prst="rect">
            <a:avLst/>
          </a:prstGeom>
          <a:noFill/>
        </p:spPr>
        <p:txBody>
          <a:bodyPr wrap="square">
            <a:spAutoFit/>
          </a:bodyPr>
          <a:lstStyle/>
          <a:p>
            <a:r>
              <a:rPr lang="en-US" sz="1800" dirty="0">
                <a:solidFill>
                  <a:srgbClr val="FF0000"/>
                </a:solidFill>
                <a:highlight>
                  <a:srgbClr val="FFFF00"/>
                </a:highlight>
              </a:rPr>
              <a:t>Select -&gt; Next Page</a:t>
            </a:r>
          </a:p>
        </p:txBody>
      </p:sp>
    </p:spTree>
    <p:extLst>
      <p:ext uri="{BB962C8B-B14F-4D97-AF65-F5344CB8AC3E}">
        <p14:creationId xmlns:p14="http://schemas.microsoft.com/office/powerpoint/2010/main" val="306081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B2EF518-3B5B-41DB-978E-2C5623EAB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87A5D9AB-95A5-4B7F-98E4-65C828559C15}"/>
              </a:ext>
            </a:extLst>
          </p:cNvPr>
          <p:cNvSpPr/>
          <p:nvPr/>
        </p:nvSpPr>
        <p:spPr>
          <a:xfrm>
            <a:off x="8112154" y="4798503"/>
            <a:ext cx="796954" cy="5452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5DC115-D55B-4B07-AC3A-10E829234A7F}"/>
              </a:ext>
            </a:extLst>
          </p:cNvPr>
          <p:cNvSpPr txBox="1"/>
          <p:nvPr/>
        </p:nvSpPr>
        <p:spPr>
          <a:xfrm>
            <a:off x="4581251" y="5142451"/>
            <a:ext cx="3405068" cy="1477328"/>
          </a:xfrm>
          <a:prstGeom prst="rect">
            <a:avLst/>
          </a:prstGeom>
          <a:noFill/>
        </p:spPr>
        <p:txBody>
          <a:bodyPr wrap="square">
            <a:spAutoFit/>
          </a:bodyPr>
          <a:lstStyle/>
          <a:p>
            <a:r>
              <a:rPr lang="en-US" sz="1800" dirty="0">
                <a:solidFill>
                  <a:srgbClr val="FF0000"/>
                </a:solidFill>
                <a:highlight>
                  <a:srgbClr val="FFFF00"/>
                </a:highlight>
              </a:rPr>
              <a:t>Select -&gt; Next Page</a:t>
            </a:r>
          </a:p>
          <a:p>
            <a:endParaRPr lang="en-US" dirty="0">
              <a:solidFill>
                <a:srgbClr val="FF0000"/>
              </a:solidFill>
              <a:highlight>
                <a:srgbClr val="FFFF00"/>
              </a:highlight>
            </a:endParaRPr>
          </a:p>
          <a:p>
            <a:r>
              <a:rPr lang="en-US" sz="1800" dirty="0">
                <a:solidFill>
                  <a:srgbClr val="FF0000"/>
                </a:solidFill>
                <a:highlight>
                  <a:srgbClr val="FFFF00"/>
                </a:highlight>
              </a:rPr>
              <a:t>The “next page” the audit calibration is not shown in this slide deck.  Just select “Next Page”</a:t>
            </a:r>
          </a:p>
        </p:txBody>
      </p:sp>
    </p:spTree>
    <p:extLst>
      <p:ext uri="{BB962C8B-B14F-4D97-AF65-F5344CB8AC3E}">
        <p14:creationId xmlns:p14="http://schemas.microsoft.com/office/powerpoint/2010/main" val="4136947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4800BF3-0F20-48B3-B314-57B16D1F8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758" y="0"/>
            <a:ext cx="7094483" cy="6858000"/>
          </a:xfrm>
          <a:prstGeom prst="rect">
            <a:avLst/>
          </a:prstGeom>
        </p:spPr>
      </p:pic>
      <p:sp>
        <p:nvSpPr>
          <p:cNvPr id="4" name="Oval 3">
            <a:extLst>
              <a:ext uri="{FF2B5EF4-FFF2-40B4-BE49-F238E27FC236}">
                <a16:creationId xmlns:a16="http://schemas.microsoft.com/office/drawing/2014/main" id="{FABED2CE-1CD4-40EA-B2DE-AB6E4B5F3F92}"/>
              </a:ext>
            </a:extLst>
          </p:cNvPr>
          <p:cNvSpPr/>
          <p:nvPr/>
        </p:nvSpPr>
        <p:spPr>
          <a:xfrm>
            <a:off x="2701255" y="1140904"/>
            <a:ext cx="5864247" cy="12080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96370AB-09E5-4CB3-A124-650F404CFB3B}"/>
              </a:ext>
            </a:extLst>
          </p:cNvPr>
          <p:cNvSpPr/>
          <p:nvPr/>
        </p:nvSpPr>
        <p:spPr>
          <a:xfrm>
            <a:off x="8086987" y="4781725"/>
            <a:ext cx="964734" cy="4697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EE4E489-F3E1-4DFF-BCE3-E03B359368BE}"/>
              </a:ext>
            </a:extLst>
          </p:cNvPr>
          <p:cNvSpPr txBox="1"/>
          <p:nvPr/>
        </p:nvSpPr>
        <p:spPr>
          <a:xfrm>
            <a:off x="9056303" y="4831950"/>
            <a:ext cx="2384814" cy="369332"/>
          </a:xfrm>
          <a:prstGeom prst="rect">
            <a:avLst/>
          </a:prstGeom>
          <a:noFill/>
        </p:spPr>
        <p:txBody>
          <a:bodyPr wrap="square">
            <a:spAutoFit/>
          </a:bodyPr>
          <a:lstStyle/>
          <a:p>
            <a:r>
              <a:rPr lang="en-US" sz="1800" dirty="0">
                <a:solidFill>
                  <a:srgbClr val="FF0000"/>
                </a:solidFill>
                <a:highlight>
                  <a:srgbClr val="FFFF00"/>
                </a:highlight>
              </a:rPr>
              <a:t>Select -&gt; Next Page</a:t>
            </a:r>
          </a:p>
        </p:txBody>
      </p:sp>
      <p:sp>
        <p:nvSpPr>
          <p:cNvPr id="7" name="TextBox 6">
            <a:extLst>
              <a:ext uri="{FF2B5EF4-FFF2-40B4-BE49-F238E27FC236}">
                <a16:creationId xmlns:a16="http://schemas.microsoft.com/office/drawing/2014/main" id="{86B05641-A5EF-4200-A752-815973B92491}"/>
              </a:ext>
            </a:extLst>
          </p:cNvPr>
          <p:cNvSpPr txBox="1"/>
          <p:nvPr/>
        </p:nvSpPr>
        <p:spPr>
          <a:xfrm>
            <a:off x="7982488" y="910071"/>
            <a:ext cx="4209511" cy="646331"/>
          </a:xfrm>
          <a:prstGeom prst="rect">
            <a:avLst/>
          </a:prstGeom>
          <a:noFill/>
        </p:spPr>
        <p:txBody>
          <a:bodyPr wrap="square">
            <a:spAutoFit/>
          </a:bodyPr>
          <a:lstStyle/>
          <a:p>
            <a:r>
              <a:rPr lang="en-US" sz="1200" dirty="0">
                <a:solidFill>
                  <a:srgbClr val="FF0000"/>
                </a:solidFill>
                <a:highlight>
                  <a:srgbClr val="FFFF00"/>
                </a:highlight>
              </a:rPr>
              <a:t>This language is Area Source specific language.  It is possible that major sources need to provide a 30-day notification prior to a VE</a:t>
            </a:r>
          </a:p>
          <a:p>
            <a:r>
              <a:rPr lang="en-US" sz="1200" dirty="0">
                <a:solidFill>
                  <a:srgbClr val="FF0000"/>
                </a:solidFill>
                <a:highlight>
                  <a:srgbClr val="FFFF00"/>
                </a:highlight>
              </a:rPr>
              <a:t>test. </a:t>
            </a:r>
          </a:p>
        </p:txBody>
      </p:sp>
    </p:spTree>
    <p:extLst>
      <p:ext uri="{BB962C8B-B14F-4D97-AF65-F5344CB8AC3E}">
        <p14:creationId xmlns:p14="http://schemas.microsoft.com/office/powerpoint/2010/main" val="222491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25D372-8F28-4ABA-B427-0D08B35E51A4}"/>
              </a:ext>
            </a:extLst>
          </p:cNvPr>
          <p:cNvGrpSpPr/>
          <p:nvPr/>
        </p:nvGrpSpPr>
        <p:grpSpPr>
          <a:xfrm>
            <a:off x="1709603" y="100668"/>
            <a:ext cx="7786832" cy="6858000"/>
            <a:chOff x="2305221" y="0"/>
            <a:chExt cx="7786832" cy="6858000"/>
          </a:xfrm>
        </p:grpSpPr>
        <p:pic>
          <p:nvPicPr>
            <p:cNvPr id="5" name="Picture 4" descr="Graphical user interface, application&#10;&#10;Description automatically generated">
              <a:extLst>
                <a:ext uri="{FF2B5EF4-FFF2-40B4-BE49-F238E27FC236}">
                  <a16:creationId xmlns:a16="http://schemas.microsoft.com/office/drawing/2014/main" id="{264A9776-AFCA-421C-AE08-038240D5B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221" y="0"/>
              <a:ext cx="7786832" cy="6858000"/>
            </a:xfrm>
            <a:prstGeom prst="rect">
              <a:avLst/>
            </a:prstGeom>
          </p:spPr>
        </p:pic>
        <p:sp>
          <p:nvSpPr>
            <p:cNvPr id="7" name="Oval 6">
              <a:extLst>
                <a:ext uri="{FF2B5EF4-FFF2-40B4-BE49-F238E27FC236}">
                  <a16:creationId xmlns:a16="http://schemas.microsoft.com/office/drawing/2014/main" id="{09E0BEA5-88E4-4F48-8AB1-30DAACE277C9}"/>
                </a:ext>
              </a:extLst>
            </p:cNvPr>
            <p:cNvSpPr/>
            <p:nvPr/>
          </p:nvSpPr>
          <p:spPr>
            <a:xfrm>
              <a:off x="6778305" y="1963024"/>
              <a:ext cx="1115735" cy="2600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855A996-2EE4-4892-9BDF-44B0A7B7ED53}"/>
                </a:ext>
              </a:extLst>
            </p:cNvPr>
            <p:cNvSpPr txBox="1"/>
            <p:nvPr/>
          </p:nvSpPr>
          <p:spPr>
            <a:xfrm>
              <a:off x="7951951" y="1963024"/>
              <a:ext cx="2140102" cy="1200329"/>
            </a:xfrm>
            <a:prstGeom prst="rect">
              <a:avLst/>
            </a:prstGeom>
            <a:noFill/>
          </p:spPr>
          <p:txBody>
            <a:bodyPr wrap="square" rtlCol="0">
              <a:spAutoFit/>
            </a:bodyPr>
            <a:lstStyle/>
            <a:p>
              <a:r>
                <a:rPr lang="en-US" sz="1200" dirty="0">
                  <a:solidFill>
                    <a:srgbClr val="FF0000"/>
                  </a:solidFill>
                  <a:highlight>
                    <a:srgbClr val="FFFF00"/>
                  </a:highlight>
                </a:rPr>
                <a:t>1. Following installation launch    the database</a:t>
              </a:r>
            </a:p>
            <a:p>
              <a:r>
                <a:rPr lang="en-US" sz="1200" dirty="0">
                  <a:solidFill>
                    <a:srgbClr val="FF0000"/>
                  </a:solidFill>
                  <a:highlight>
                    <a:srgbClr val="FFFF00"/>
                  </a:highlight>
                </a:rPr>
                <a:t>2. Select - Stop All Macros and the red X in the upper right-hand corner of the Macro Single Step box</a:t>
              </a:r>
            </a:p>
          </p:txBody>
        </p:sp>
      </p:grpSp>
    </p:spTree>
    <p:extLst>
      <p:ext uri="{BB962C8B-B14F-4D97-AF65-F5344CB8AC3E}">
        <p14:creationId xmlns:p14="http://schemas.microsoft.com/office/powerpoint/2010/main" val="402305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6D2E788C-F602-43A4-B156-77EBD7D9C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978" y="0"/>
            <a:ext cx="7094483" cy="6858000"/>
          </a:xfrm>
          <a:prstGeom prst="rect">
            <a:avLst/>
          </a:prstGeom>
        </p:spPr>
      </p:pic>
      <p:sp>
        <p:nvSpPr>
          <p:cNvPr id="4" name="Oval 3">
            <a:extLst>
              <a:ext uri="{FF2B5EF4-FFF2-40B4-BE49-F238E27FC236}">
                <a16:creationId xmlns:a16="http://schemas.microsoft.com/office/drawing/2014/main" id="{EA48E66F-CF48-4AA5-86F7-713796EDCCC3}"/>
              </a:ext>
            </a:extLst>
          </p:cNvPr>
          <p:cNvSpPr/>
          <p:nvPr/>
        </p:nvSpPr>
        <p:spPr>
          <a:xfrm>
            <a:off x="3095538" y="1174459"/>
            <a:ext cx="4882392" cy="1635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34B2E78-05EB-4416-9E9D-D0449C56DA65}"/>
              </a:ext>
            </a:extLst>
          </p:cNvPr>
          <p:cNvSpPr/>
          <p:nvPr/>
        </p:nvSpPr>
        <p:spPr>
          <a:xfrm>
            <a:off x="3164048" y="3105325"/>
            <a:ext cx="4882392" cy="1635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2985E29-FCDB-4602-A190-57C2FBDC1A5E}"/>
              </a:ext>
            </a:extLst>
          </p:cNvPr>
          <p:cNvSpPr/>
          <p:nvPr/>
        </p:nvSpPr>
        <p:spPr>
          <a:xfrm>
            <a:off x="7895439" y="4647501"/>
            <a:ext cx="1407952" cy="552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E3F18E3-1E4D-40D6-9BA8-93FE39E3769E}"/>
              </a:ext>
            </a:extLst>
          </p:cNvPr>
          <p:cNvSpPr/>
          <p:nvPr/>
        </p:nvSpPr>
        <p:spPr>
          <a:xfrm>
            <a:off x="7494165" y="505437"/>
            <a:ext cx="1407952" cy="552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948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AA70CD7-E699-4E08-BA50-EF349AD54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646" y="0"/>
            <a:ext cx="7094483" cy="6858000"/>
          </a:xfrm>
          <a:prstGeom prst="rect">
            <a:avLst/>
          </a:prstGeom>
        </p:spPr>
      </p:pic>
      <p:sp>
        <p:nvSpPr>
          <p:cNvPr id="4" name="Oval 3">
            <a:extLst>
              <a:ext uri="{FF2B5EF4-FFF2-40B4-BE49-F238E27FC236}">
                <a16:creationId xmlns:a16="http://schemas.microsoft.com/office/drawing/2014/main" id="{1A7A83D0-15A9-4EEF-A506-E70CFB5FD177}"/>
              </a:ext>
            </a:extLst>
          </p:cNvPr>
          <p:cNvSpPr/>
          <p:nvPr/>
        </p:nvSpPr>
        <p:spPr>
          <a:xfrm>
            <a:off x="2860646" y="3506598"/>
            <a:ext cx="4295163" cy="3103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D441D88-FA15-4E95-B313-7D6A48F6815D}"/>
              </a:ext>
            </a:extLst>
          </p:cNvPr>
          <p:cNvSpPr/>
          <p:nvPr/>
        </p:nvSpPr>
        <p:spPr>
          <a:xfrm>
            <a:off x="8289722" y="4874004"/>
            <a:ext cx="1265338" cy="462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3345BD4-567D-445A-A42B-8B0B86224014}"/>
              </a:ext>
            </a:extLst>
          </p:cNvPr>
          <p:cNvSpPr/>
          <p:nvPr/>
        </p:nvSpPr>
        <p:spPr>
          <a:xfrm>
            <a:off x="8375010" y="588628"/>
            <a:ext cx="1265338" cy="4627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A6F01F4-B848-4CC9-B931-7665B4BFB854}"/>
              </a:ext>
            </a:extLst>
          </p:cNvPr>
          <p:cNvSpPr txBox="1"/>
          <p:nvPr/>
        </p:nvSpPr>
        <p:spPr>
          <a:xfrm>
            <a:off x="9640348" y="4874004"/>
            <a:ext cx="2384814" cy="369332"/>
          </a:xfrm>
          <a:prstGeom prst="rect">
            <a:avLst/>
          </a:prstGeom>
          <a:noFill/>
        </p:spPr>
        <p:txBody>
          <a:bodyPr wrap="square">
            <a:spAutoFit/>
          </a:bodyPr>
          <a:lstStyle/>
          <a:p>
            <a:r>
              <a:rPr lang="en-US" sz="1800" dirty="0">
                <a:solidFill>
                  <a:srgbClr val="FF0000"/>
                </a:solidFill>
                <a:highlight>
                  <a:srgbClr val="FFFF00"/>
                </a:highlight>
              </a:rPr>
              <a:t>Select -&gt; Finished</a:t>
            </a:r>
          </a:p>
        </p:txBody>
      </p:sp>
      <p:sp>
        <p:nvSpPr>
          <p:cNvPr id="8" name="TextBox 7">
            <a:extLst>
              <a:ext uri="{FF2B5EF4-FFF2-40B4-BE49-F238E27FC236}">
                <a16:creationId xmlns:a16="http://schemas.microsoft.com/office/drawing/2014/main" id="{5BAB057F-6BB6-4329-BB6A-5C758A3AC2AC}"/>
              </a:ext>
            </a:extLst>
          </p:cNvPr>
          <p:cNvSpPr txBox="1"/>
          <p:nvPr/>
        </p:nvSpPr>
        <p:spPr>
          <a:xfrm>
            <a:off x="7255534" y="3477128"/>
            <a:ext cx="2384814" cy="923330"/>
          </a:xfrm>
          <a:prstGeom prst="rect">
            <a:avLst/>
          </a:prstGeom>
          <a:noFill/>
        </p:spPr>
        <p:txBody>
          <a:bodyPr wrap="square">
            <a:spAutoFit/>
          </a:bodyPr>
          <a:lstStyle/>
          <a:p>
            <a:r>
              <a:rPr lang="en-US" sz="1800" dirty="0">
                <a:solidFill>
                  <a:srgbClr val="FF0000"/>
                </a:solidFill>
                <a:highlight>
                  <a:srgbClr val="FFFF00"/>
                </a:highlight>
              </a:rPr>
              <a:t>Select the paperclip and select and attach test results.</a:t>
            </a:r>
          </a:p>
        </p:txBody>
      </p:sp>
    </p:spTree>
    <p:extLst>
      <p:ext uri="{BB962C8B-B14F-4D97-AF65-F5344CB8AC3E}">
        <p14:creationId xmlns:p14="http://schemas.microsoft.com/office/powerpoint/2010/main" val="3636397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10;&#10;Description automatically generated">
            <a:extLst>
              <a:ext uri="{FF2B5EF4-FFF2-40B4-BE49-F238E27FC236}">
                <a16:creationId xmlns:a16="http://schemas.microsoft.com/office/drawing/2014/main" id="{E0D99354-AECA-4D7A-A00D-770875E6F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383" y="0"/>
            <a:ext cx="7716115" cy="6858000"/>
          </a:xfrm>
          <a:prstGeom prst="rect">
            <a:avLst/>
          </a:prstGeom>
        </p:spPr>
      </p:pic>
      <p:sp>
        <p:nvSpPr>
          <p:cNvPr id="2" name="Oval 1">
            <a:extLst>
              <a:ext uri="{FF2B5EF4-FFF2-40B4-BE49-F238E27FC236}">
                <a16:creationId xmlns:a16="http://schemas.microsoft.com/office/drawing/2014/main" id="{DE770F2A-6F0E-4BDB-930B-E59C4FEDB36A}"/>
              </a:ext>
            </a:extLst>
          </p:cNvPr>
          <p:cNvSpPr/>
          <p:nvPr/>
        </p:nvSpPr>
        <p:spPr>
          <a:xfrm>
            <a:off x="3761294" y="4128940"/>
            <a:ext cx="2187019" cy="301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31E9CEC-AF83-4526-9F6B-BA55B05BCACE}"/>
              </a:ext>
            </a:extLst>
          </p:cNvPr>
          <p:cNvSpPr txBox="1"/>
          <p:nvPr/>
        </p:nvSpPr>
        <p:spPr>
          <a:xfrm>
            <a:off x="9426805" y="301659"/>
            <a:ext cx="2630078" cy="5078313"/>
          </a:xfrm>
          <a:prstGeom prst="rect">
            <a:avLst/>
          </a:prstGeom>
          <a:noFill/>
        </p:spPr>
        <p:txBody>
          <a:bodyPr wrap="square" rtlCol="0">
            <a:spAutoFit/>
          </a:bodyPr>
          <a:lstStyle/>
          <a:p>
            <a:r>
              <a:rPr lang="en-US" sz="1800" b="0" i="0" u="none" strike="noStrike" baseline="0" dirty="0">
                <a:solidFill>
                  <a:srgbClr val="FF0000"/>
                </a:solidFill>
                <a:highlight>
                  <a:srgbClr val="FFFF00"/>
                </a:highlight>
                <a:latin typeface="Times New Roman" panose="02020603050405020304" pitchFamily="18" charset="0"/>
              </a:rPr>
              <a:t>To create a submission file, click “</a:t>
            </a:r>
            <a:r>
              <a:rPr lang="en-US" sz="1800" b="1" i="0" u="none" strike="noStrike" baseline="0" dirty="0">
                <a:solidFill>
                  <a:srgbClr val="FF0000"/>
                </a:solidFill>
                <a:highlight>
                  <a:srgbClr val="FFFF00"/>
                </a:highlight>
                <a:latin typeface="Times New Roman" panose="02020603050405020304" pitchFamily="18" charset="0"/>
              </a:rPr>
              <a:t>Create ERT Submission Package File.</a:t>
            </a:r>
            <a:r>
              <a:rPr lang="en-US" sz="1800" b="0" i="0" u="none" strike="noStrike" baseline="0" dirty="0">
                <a:solidFill>
                  <a:srgbClr val="FF0000"/>
                </a:solidFill>
                <a:highlight>
                  <a:srgbClr val="FFFF00"/>
                </a:highlight>
                <a:latin typeface="Times New Roman" panose="02020603050405020304" pitchFamily="18" charset="0"/>
              </a:rPr>
              <a:t>” If any required fields are not complete, a window will open with a list of links to the screens. Click on the links to the screens to complete the fields. Once the field window is closed, click on the “</a:t>
            </a:r>
            <a:r>
              <a:rPr lang="en-US" sz="1800" b="1" i="0" u="none" strike="noStrike" baseline="0" dirty="0">
                <a:solidFill>
                  <a:srgbClr val="FF0000"/>
                </a:solidFill>
                <a:highlight>
                  <a:srgbClr val="FFFF00"/>
                </a:highlight>
                <a:latin typeface="Times New Roman" panose="02020603050405020304" pitchFamily="18" charset="0"/>
              </a:rPr>
              <a:t>Re-Check Data</a:t>
            </a:r>
            <a:r>
              <a:rPr lang="en-US" sz="1800" b="0" i="0" u="none" strike="noStrike" baseline="0" dirty="0">
                <a:solidFill>
                  <a:srgbClr val="FF0000"/>
                </a:solidFill>
                <a:highlight>
                  <a:srgbClr val="FFFF00"/>
                </a:highlight>
                <a:latin typeface="Times New Roman" panose="02020603050405020304" pitchFamily="18" charset="0"/>
              </a:rPr>
              <a:t>” button. When all the required fields have been completed, the “</a:t>
            </a:r>
            <a:r>
              <a:rPr lang="en-US" sz="1800" b="1" i="1" u="none" strike="noStrike" baseline="0" dirty="0">
                <a:solidFill>
                  <a:srgbClr val="FF0000"/>
                </a:solidFill>
                <a:highlight>
                  <a:srgbClr val="FFFF00"/>
                </a:highlight>
                <a:latin typeface="Times New Roman" panose="02020603050405020304" pitchFamily="18" charset="0"/>
              </a:rPr>
              <a:t>Create ERT Submission File</a:t>
            </a:r>
            <a:r>
              <a:rPr lang="en-US" sz="1800" b="0" i="0" u="none" strike="noStrike" baseline="0" dirty="0">
                <a:solidFill>
                  <a:srgbClr val="FF0000"/>
                </a:solidFill>
                <a:highlight>
                  <a:srgbClr val="FFFF00"/>
                </a:highlight>
                <a:latin typeface="Times New Roman" panose="02020603050405020304" pitchFamily="18" charset="0"/>
              </a:rPr>
              <a:t>” window will open as shown on next slide. </a:t>
            </a:r>
            <a:endParaRPr lang="en-US" dirty="0">
              <a:solidFill>
                <a:srgbClr val="FF0000"/>
              </a:solidFill>
              <a:highlight>
                <a:srgbClr val="FFFF00"/>
              </a:highlight>
            </a:endParaRPr>
          </a:p>
        </p:txBody>
      </p:sp>
    </p:spTree>
    <p:extLst>
      <p:ext uri="{BB962C8B-B14F-4D97-AF65-F5344CB8AC3E}">
        <p14:creationId xmlns:p14="http://schemas.microsoft.com/office/powerpoint/2010/main" val="498278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C6F30FD-FF9C-48D9-A647-F394DD9B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3" y="0"/>
            <a:ext cx="10024533" cy="6858000"/>
          </a:xfrm>
          <a:prstGeom prst="rect">
            <a:avLst/>
          </a:prstGeom>
        </p:spPr>
      </p:pic>
      <p:sp>
        <p:nvSpPr>
          <p:cNvPr id="2" name="Oval 1">
            <a:extLst>
              <a:ext uri="{FF2B5EF4-FFF2-40B4-BE49-F238E27FC236}">
                <a16:creationId xmlns:a16="http://schemas.microsoft.com/office/drawing/2014/main" id="{AB073A38-5205-4CAA-BD8B-5745ED6A069E}"/>
              </a:ext>
            </a:extLst>
          </p:cNvPr>
          <p:cNvSpPr/>
          <p:nvPr/>
        </p:nvSpPr>
        <p:spPr>
          <a:xfrm>
            <a:off x="1253764" y="650449"/>
            <a:ext cx="603316" cy="433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96E6B15-BC0A-4BF0-AB69-5E6C3AD1C10B}"/>
              </a:ext>
            </a:extLst>
          </p:cNvPr>
          <p:cNvSpPr txBox="1"/>
          <p:nvPr/>
        </p:nvSpPr>
        <p:spPr>
          <a:xfrm>
            <a:off x="6096000" y="989814"/>
            <a:ext cx="3924693" cy="646331"/>
          </a:xfrm>
          <a:prstGeom prst="rect">
            <a:avLst/>
          </a:prstGeom>
          <a:noFill/>
        </p:spPr>
        <p:txBody>
          <a:bodyPr wrap="square" rtlCol="0">
            <a:spAutoFit/>
          </a:bodyPr>
          <a:lstStyle/>
          <a:p>
            <a:r>
              <a:rPr lang="en-US" dirty="0">
                <a:solidFill>
                  <a:srgbClr val="FF0000"/>
                </a:solidFill>
                <a:highlight>
                  <a:srgbClr val="FFFF00"/>
                </a:highlight>
              </a:rPr>
              <a:t>Select -</a:t>
            </a:r>
            <a:r>
              <a:rPr lang="en-US" dirty="0">
                <a:solidFill>
                  <a:srgbClr val="FF0000"/>
                </a:solidFill>
                <a:highlight>
                  <a:srgbClr val="FFFF00"/>
                </a:highlight>
                <a:sym typeface="Wingdings" panose="05000000000000000000" pitchFamily="2" charset="2"/>
              </a:rPr>
              <a:t>&gt;&gt;&gt; “1” and the next screen will appear</a:t>
            </a:r>
            <a:endParaRPr lang="en-US" dirty="0">
              <a:solidFill>
                <a:srgbClr val="FF0000"/>
              </a:solidFill>
              <a:highlight>
                <a:srgbClr val="FFFF00"/>
              </a:highlight>
            </a:endParaRPr>
          </a:p>
        </p:txBody>
      </p:sp>
    </p:spTree>
    <p:extLst>
      <p:ext uri="{BB962C8B-B14F-4D97-AF65-F5344CB8AC3E}">
        <p14:creationId xmlns:p14="http://schemas.microsoft.com/office/powerpoint/2010/main" val="3490161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D03DADC-08AE-4AAE-8A51-E37003261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74" y="1285576"/>
            <a:ext cx="6096851" cy="4286848"/>
          </a:xfrm>
          <a:prstGeom prst="rect">
            <a:avLst/>
          </a:prstGeom>
        </p:spPr>
      </p:pic>
      <p:sp>
        <p:nvSpPr>
          <p:cNvPr id="4" name="Oval 3">
            <a:extLst>
              <a:ext uri="{FF2B5EF4-FFF2-40B4-BE49-F238E27FC236}">
                <a16:creationId xmlns:a16="http://schemas.microsoft.com/office/drawing/2014/main" id="{C5C0BEAD-6DC3-43DE-AC59-D72B3049B62B}"/>
              </a:ext>
            </a:extLst>
          </p:cNvPr>
          <p:cNvSpPr/>
          <p:nvPr/>
        </p:nvSpPr>
        <p:spPr>
          <a:xfrm>
            <a:off x="5956300" y="4838700"/>
            <a:ext cx="1701800"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CE85461-856B-4A5E-BFAA-C661AE0CB276}"/>
              </a:ext>
            </a:extLst>
          </p:cNvPr>
          <p:cNvSpPr txBox="1"/>
          <p:nvPr/>
        </p:nvSpPr>
        <p:spPr>
          <a:xfrm>
            <a:off x="9238268" y="1100910"/>
            <a:ext cx="2828041" cy="1200329"/>
          </a:xfrm>
          <a:prstGeom prst="rect">
            <a:avLst/>
          </a:prstGeom>
          <a:noFill/>
        </p:spPr>
        <p:txBody>
          <a:bodyPr wrap="square" rtlCol="0">
            <a:spAutoFit/>
          </a:bodyPr>
          <a:lstStyle/>
          <a:p>
            <a:r>
              <a:rPr lang="en-US" sz="1800" b="0" i="0" u="none" strike="noStrike" baseline="0" dirty="0">
                <a:solidFill>
                  <a:srgbClr val="FF0000"/>
                </a:solidFill>
                <a:highlight>
                  <a:srgbClr val="FFFF00"/>
                </a:highlight>
                <a:latin typeface="Times New Roman" panose="02020603050405020304" pitchFamily="18" charset="0"/>
              </a:rPr>
              <a:t>Click on “</a:t>
            </a:r>
            <a:r>
              <a:rPr lang="en-US" sz="1800" b="1" i="0" u="none" strike="noStrike" baseline="0" dirty="0">
                <a:solidFill>
                  <a:srgbClr val="FF0000"/>
                </a:solidFill>
                <a:highlight>
                  <a:srgbClr val="FFFF00"/>
                </a:highlight>
                <a:latin typeface="Times New Roman" panose="02020603050405020304" pitchFamily="18" charset="0"/>
              </a:rPr>
              <a:t>Continue</a:t>
            </a:r>
            <a:r>
              <a:rPr lang="en-US" sz="1800" b="0" i="0" u="none" strike="noStrike" baseline="0" dirty="0">
                <a:solidFill>
                  <a:srgbClr val="FF0000"/>
                </a:solidFill>
                <a:highlight>
                  <a:srgbClr val="FFFF00"/>
                </a:highlight>
                <a:latin typeface="Times New Roman" panose="02020603050405020304" pitchFamily="18" charset="0"/>
              </a:rPr>
              <a:t>” button to skip this process and continue to create the submission package file. </a:t>
            </a:r>
            <a:endParaRPr lang="en-US" dirty="0">
              <a:solidFill>
                <a:srgbClr val="FF0000"/>
              </a:solidFill>
              <a:highlight>
                <a:srgbClr val="FFFF00"/>
              </a:highlight>
            </a:endParaRPr>
          </a:p>
        </p:txBody>
      </p:sp>
    </p:spTree>
    <p:extLst>
      <p:ext uri="{BB962C8B-B14F-4D97-AF65-F5344CB8AC3E}">
        <p14:creationId xmlns:p14="http://schemas.microsoft.com/office/powerpoint/2010/main" val="3767852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8D27A5F-7062-4796-95C5-8BF954B26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892" y="2638314"/>
            <a:ext cx="4058216" cy="1581371"/>
          </a:xfrm>
          <a:prstGeom prst="rect">
            <a:avLst/>
          </a:prstGeom>
        </p:spPr>
      </p:pic>
      <p:sp>
        <p:nvSpPr>
          <p:cNvPr id="2" name="Oval 1">
            <a:extLst>
              <a:ext uri="{FF2B5EF4-FFF2-40B4-BE49-F238E27FC236}">
                <a16:creationId xmlns:a16="http://schemas.microsoft.com/office/drawing/2014/main" id="{71959BB2-4E59-4D64-8187-4D481D4E68AC}"/>
              </a:ext>
            </a:extLst>
          </p:cNvPr>
          <p:cNvSpPr/>
          <p:nvPr/>
        </p:nvSpPr>
        <p:spPr>
          <a:xfrm>
            <a:off x="7154944" y="3723588"/>
            <a:ext cx="829559" cy="424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426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6FB17F6-D962-4163-BB8A-0E9F80E22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3" y="0"/>
            <a:ext cx="10024533" cy="6858000"/>
          </a:xfrm>
          <a:prstGeom prst="rect">
            <a:avLst/>
          </a:prstGeom>
        </p:spPr>
      </p:pic>
    </p:spTree>
    <p:extLst>
      <p:ext uri="{BB962C8B-B14F-4D97-AF65-F5344CB8AC3E}">
        <p14:creationId xmlns:p14="http://schemas.microsoft.com/office/powerpoint/2010/main" val="743822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6FB17F6-D962-4163-BB8A-0E9F80E22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3" y="0"/>
            <a:ext cx="10024533" cy="6858000"/>
          </a:xfrm>
          <a:prstGeom prst="rect">
            <a:avLst/>
          </a:prstGeom>
        </p:spPr>
      </p:pic>
      <p:sp>
        <p:nvSpPr>
          <p:cNvPr id="2" name="Oval 1">
            <a:extLst>
              <a:ext uri="{FF2B5EF4-FFF2-40B4-BE49-F238E27FC236}">
                <a16:creationId xmlns:a16="http://schemas.microsoft.com/office/drawing/2014/main" id="{07A16020-7FAE-4D9B-B144-E2D46983AE77}"/>
              </a:ext>
            </a:extLst>
          </p:cNvPr>
          <p:cNvSpPr/>
          <p:nvPr/>
        </p:nvSpPr>
        <p:spPr>
          <a:xfrm>
            <a:off x="1366887" y="1046375"/>
            <a:ext cx="546754" cy="405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F376B3-C458-4481-93CC-E526B0A79560}"/>
              </a:ext>
            </a:extLst>
          </p:cNvPr>
          <p:cNvSpPr txBox="1"/>
          <p:nvPr/>
        </p:nvSpPr>
        <p:spPr>
          <a:xfrm>
            <a:off x="6410227" y="1046375"/>
            <a:ext cx="3817855" cy="2862322"/>
          </a:xfrm>
          <a:prstGeom prst="rect">
            <a:avLst/>
          </a:prstGeom>
          <a:noFill/>
        </p:spPr>
        <p:txBody>
          <a:bodyPr wrap="square" rtlCol="0">
            <a:spAutoFit/>
          </a:bodyPr>
          <a:lstStyle/>
          <a:p>
            <a:r>
              <a:rPr lang="en-US" dirty="0">
                <a:solidFill>
                  <a:srgbClr val="FF0000"/>
                </a:solidFill>
                <a:highlight>
                  <a:srgbClr val="FFFF00"/>
                </a:highlight>
              </a:rPr>
              <a:t>Select 2 and complete if you only if you would like.</a:t>
            </a:r>
          </a:p>
          <a:p>
            <a:endParaRPr lang="en-US" dirty="0">
              <a:solidFill>
                <a:srgbClr val="FF0000"/>
              </a:solidFill>
              <a:highlight>
                <a:srgbClr val="FFFF00"/>
              </a:highlight>
            </a:endParaRPr>
          </a:p>
          <a:p>
            <a:r>
              <a:rPr lang="en-US" dirty="0">
                <a:solidFill>
                  <a:srgbClr val="FF0000"/>
                </a:solidFill>
                <a:highlight>
                  <a:srgbClr val="FFFF00"/>
                </a:highlight>
              </a:rPr>
              <a:t>Select 3</a:t>
            </a:r>
          </a:p>
          <a:p>
            <a:r>
              <a:rPr lang="en-US" sz="1800" b="0" i="0" u="none" strike="noStrike" baseline="0" dirty="0">
                <a:solidFill>
                  <a:srgbClr val="FF0000"/>
                </a:solidFill>
                <a:highlight>
                  <a:srgbClr val="FFFF00"/>
                </a:highlight>
                <a:latin typeface="Times New Roman" panose="02020603050405020304" pitchFamily="18" charset="0"/>
              </a:rPr>
              <a:t>An action window will appear with instructions as it creates the ERT Submission file, a PDS zip file and an ERT Submission zip file. When the “</a:t>
            </a:r>
            <a:r>
              <a:rPr lang="en-US" sz="1800" b="1" i="0" u="none" strike="noStrike" baseline="0" dirty="0">
                <a:solidFill>
                  <a:srgbClr val="FF0000"/>
                </a:solidFill>
                <a:highlight>
                  <a:srgbClr val="FFFF00"/>
                </a:highlight>
                <a:latin typeface="Times New Roman" panose="02020603050405020304" pitchFamily="18" charset="0"/>
              </a:rPr>
              <a:t>Finished” </a:t>
            </a:r>
            <a:r>
              <a:rPr lang="en-US" sz="1800" b="0" i="0" u="none" strike="noStrike" baseline="0" dirty="0">
                <a:solidFill>
                  <a:srgbClr val="FF0000"/>
                </a:solidFill>
                <a:highlight>
                  <a:srgbClr val="FFFF00"/>
                </a:highlight>
                <a:latin typeface="Times New Roman" panose="02020603050405020304" pitchFamily="18" charset="0"/>
              </a:rPr>
              <a:t>is clicked, the location of the field will be reported in the field. </a:t>
            </a:r>
            <a:endParaRPr lang="en-US" dirty="0">
              <a:solidFill>
                <a:srgbClr val="FF0000"/>
              </a:solidFill>
              <a:highlight>
                <a:srgbClr val="FFFF00"/>
              </a:highlight>
            </a:endParaRPr>
          </a:p>
        </p:txBody>
      </p:sp>
      <p:sp>
        <p:nvSpPr>
          <p:cNvPr id="5" name="Oval 4">
            <a:extLst>
              <a:ext uri="{FF2B5EF4-FFF2-40B4-BE49-F238E27FC236}">
                <a16:creationId xmlns:a16="http://schemas.microsoft.com/office/drawing/2014/main" id="{97F7897B-57C4-4670-B46C-2AFA091DA7B6}"/>
              </a:ext>
            </a:extLst>
          </p:cNvPr>
          <p:cNvSpPr/>
          <p:nvPr/>
        </p:nvSpPr>
        <p:spPr>
          <a:xfrm>
            <a:off x="1349605" y="2804665"/>
            <a:ext cx="546754" cy="597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2509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10DE61E-544A-4DF4-9707-9FFB287B8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461" y="1593006"/>
            <a:ext cx="6363588" cy="3181794"/>
          </a:xfrm>
          <a:prstGeom prst="rect">
            <a:avLst/>
          </a:prstGeom>
        </p:spPr>
      </p:pic>
      <p:sp>
        <p:nvSpPr>
          <p:cNvPr id="4" name="Oval 3">
            <a:extLst>
              <a:ext uri="{FF2B5EF4-FFF2-40B4-BE49-F238E27FC236}">
                <a16:creationId xmlns:a16="http://schemas.microsoft.com/office/drawing/2014/main" id="{D16B909C-AF41-49F2-AC8F-850598D9C3B6}"/>
              </a:ext>
            </a:extLst>
          </p:cNvPr>
          <p:cNvSpPr/>
          <p:nvPr/>
        </p:nvSpPr>
        <p:spPr>
          <a:xfrm>
            <a:off x="5750351" y="4100660"/>
            <a:ext cx="829559" cy="424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5576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86A94B3-F08A-458E-80A9-9F49BF379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3" y="0"/>
            <a:ext cx="10024533" cy="6858000"/>
          </a:xfrm>
          <a:prstGeom prst="rect">
            <a:avLst/>
          </a:prstGeom>
        </p:spPr>
      </p:pic>
      <p:sp>
        <p:nvSpPr>
          <p:cNvPr id="4" name="Oval 3">
            <a:extLst>
              <a:ext uri="{FF2B5EF4-FFF2-40B4-BE49-F238E27FC236}">
                <a16:creationId xmlns:a16="http://schemas.microsoft.com/office/drawing/2014/main" id="{894454F0-BB16-4887-90C5-33BFB1FFDD8B}"/>
              </a:ext>
            </a:extLst>
          </p:cNvPr>
          <p:cNvSpPr/>
          <p:nvPr/>
        </p:nvSpPr>
        <p:spPr>
          <a:xfrm>
            <a:off x="1193800" y="4013200"/>
            <a:ext cx="863600"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92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13FAA194-1DA4-499D-BC1C-10E9AA9B8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942" y="0"/>
            <a:ext cx="7716115" cy="6858000"/>
          </a:xfrm>
          <a:prstGeom prst="rect">
            <a:avLst/>
          </a:prstGeom>
        </p:spPr>
      </p:pic>
      <p:sp>
        <p:nvSpPr>
          <p:cNvPr id="4" name="Oval 3">
            <a:extLst>
              <a:ext uri="{FF2B5EF4-FFF2-40B4-BE49-F238E27FC236}">
                <a16:creationId xmlns:a16="http://schemas.microsoft.com/office/drawing/2014/main" id="{E1176158-0684-4DBA-BEC8-0E417D852F64}"/>
              </a:ext>
            </a:extLst>
          </p:cNvPr>
          <p:cNvSpPr/>
          <p:nvPr/>
        </p:nvSpPr>
        <p:spPr>
          <a:xfrm>
            <a:off x="5393635" y="1033670"/>
            <a:ext cx="1683026" cy="3975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B2352F9-D46A-480F-A9EC-13A0233E3CD7}"/>
              </a:ext>
            </a:extLst>
          </p:cNvPr>
          <p:cNvSpPr txBox="1"/>
          <p:nvPr/>
        </p:nvSpPr>
        <p:spPr>
          <a:xfrm>
            <a:off x="6994751" y="1292735"/>
            <a:ext cx="2813271" cy="646331"/>
          </a:xfrm>
          <a:prstGeom prst="rect">
            <a:avLst/>
          </a:prstGeom>
          <a:noFill/>
        </p:spPr>
        <p:txBody>
          <a:bodyPr wrap="none" rtlCol="0">
            <a:spAutoFit/>
          </a:bodyPr>
          <a:lstStyle/>
          <a:p>
            <a:r>
              <a:rPr lang="en-US" sz="1200" dirty="0">
                <a:solidFill>
                  <a:srgbClr val="FF0000"/>
                </a:solidFill>
                <a:highlight>
                  <a:srgbClr val="FFFF00"/>
                </a:highlight>
              </a:rPr>
              <a:t>Select - Enable Content</a:t>
            </a:r>
          </a:p>
          <a:p>
            <a:endParaRPr lang="en-US" sz="1200" dirty="0">
              <a:solidFill>
                <a:srgbClr val="FF0000"/>
              </a:solidFill>
              <a:highlight>
                <a:srgbClr val="FFFF00"/>
              </a:highlight>
            </a:endParaRPr>
          </a:p>
          <a:p>
            <a:r>
              <a:rPr lang="en-US" sz="1200" dirty="0">
                <a:solidFill>
                  <a:srgbClr val="FF0000"/>
                </a:solidFill>
                <a:highlight>
                  <a:srgbClr val="FFFF00"/>
                </a:highlight>
              </a:rPr>
              <a:t>(it is possible you may not see this screen)</a:t>
            </a:r>
          </a:p>
        </p:txBody>
      </p:sp>
    </p:spTree>
    <p:extLst>
      <p:ext uri="{BB962C8B-B14F-4D97-AF65-F5344CB8AC3E}">
        <p14:creationId xmlns:p14="http://schemas.microsoft.com/office/powerpoint/2010/main" val="181730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789DDE8-9F0B-4DE1-B171-5A2BCE705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101" y="966444"/>
            <a:ext cx="5715798" cy="4925112"/>
          </a:xfrm>
          <a:prstGeom prst="rect">
            <a:avLst/>
          </a:prstGeom>
        </p:spPr>
      </p:pic>
      <p:sp>
        <p:nvSpPr>
          <p:cNvPr id="4" name="Oval 3">
            <a:extLst>
              <a:ext uri="{FF2B5EF4-FFF2-40B4-BE49-F238E27FC236}">
                <a16:creationId xmlns:a16="http://schemas.microsoft.com/office/drawing/2014/main" id="{CCE9DCF9-C3DE-4585-9420-6F7BC2A8810B}"/>
              </a:ext>
            </a:extLst>
          </p:cNvPr>
          <p:cNvSpPr/>
          <p:nvPr/>
        </p:nvSpPr>
        <p:spPr>
          <a:xfrm>
            <a:off x="5524500" y="4699000"/>
            <a:ext cx="1181100" cy="393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33CDA94-E6C4-405A-90B7-B66D6865C9DD}"/>
              </a:ext>
            </a:extLst>
          </p:cNvPr>
          <p:cNvSpPr txBox="1"/>
          <p:nvPr/>
        </p:nvSpPr>
        <p:spPr>
          <a:xfrm>
            <a:off x="6933801" y="4757350"/>
            <a:ext cx="2058198" cy="276999"/>
          </a:xfrm>
          <a:prstGeom prst="rect">
            <a:avLst/>
          </a:prstGeom>
          <a:noFill/>
        </p:spPr>
        <p:txBody>
          <a:bodyPr wrap="square" rtlCol="0">
            <a:spAutoFit/>
          </a:bodyPr>
          <a:lstStyle/>
          <a:p>
            <a:r>
              <a:rPr lang="en-US" sz="1200" dirty="0">
                <a:solidFill>
                  <a:srgbClr val="FF0000"/>
                </a:solidFill>
                <a:highlight>
                  <a:srgbClr val="FFFF00"/>
                </a:highlight>
              </a:rPr>
              <a:t>Select - Continue</a:t>
            </a:r>
          </a:p>
        </p:txBody>
      </p:sp>
    </p:spTree>
    <p:extLst>
      <p:ext uri="{BB962C8B-B14F-4D97-AF65-F5344CB8AC3E}">
        <p14:creationId xmlns:p14="http://schemas.microsoft.com/office/powerpoint/2010/main" val="273466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982AB97-9094-44A4-BA78-5B416127C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942" y="0"/>
            <a:ext cx="7716115" cy="6858000"/>
          </a:xfrm>
          <a:prstGeom prst="rect">
            <a:avLst/>
          </a:prstGeom>
        </p:spPr>
      </p:pic>
      <p:sp>
        <p:nvSpPr>
          <p:cNvPr id="4" name="Oval 3">
            <a:extLst>
              <a:ext uri="{FF2B5EF4-FFF2-40B4-BE49-F238E27FC236}">
                <a16:creationId xmlns:a16="http://schemas.microsoft.com/office/drawing/2014/main" id="{FC093C5A-BA17-403C-8AFD-280E0F2ACC42}"/>
              </a:ext>
            </a:extLst>
          </p:cNvPr>
          <p:cNvSpPr/>
          <p:nvPr/>
        </p:nvSpPr>
        <p:spPr>
          <a:xfrm>
            <a:off x="4505739" y="3935896"/>
            <a:ext cx="45719" cy="132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30381B8-7837-4AC6-BFB2-32B65AD4DA84}"/>
              </a:ext>
            </a:extLst>
          </p:cNvPr>
          <p:cNvSpPr/>
          <p:nvPr/>
        </p:nvSpPr>
        <p:spPr>
          <a:xfrm>
            <a:off x="3403600" y="3300343"/>
            <a:ext cx="1224281" cy="394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155C761-7917-4DE6-B67F-77C30DD1F52F}"/>
              </a:ext>
            </a:extLst>
          </p:cNvPr>
          <p:cNvSpPr txBox="1"/>
          <p:nvPr/>
        </p:nvSpPr>
        <p:spPr>
          <a:xfrm>
            <a:off x="7802282" y="3358969"/>
            <a:ext cx="2680872" cy="830997"/>
          </a:xfrm>
          <a:prstGeom prst="rect">
            <a:avLst/>
          </a:prstGeom>
          <a:noFill/>
        </p:spPr>
        <p:txBody>
          <a:bodyPr wrap="square" rtlCol="0">
            <a:spAutoFit/>
          </a:bodyPr>
          <a:lstStyle/>
          <a:p>
            <a:r>
              <a:rPr lang="en-US" sz="1200" dirty="0">
                <a:solidFill>
                  <a:srgbClr val="FF0000"/>
                </a:solidFill>
                <a:highlight>
                  <a:srgbClr val="FFFF00"/>
                </a:highlight>
              </a:rPr>
              <a:t>Select -&gt; Create New Project Data Set (PDS)</a:t>
            </a:r>
          </a:p>
          <a:p>
            <a:endParaRPr lang="en-US" sz="1200" dirty="0">
              <a:solidFill>
                <a:srgbClr val="FF0000"/>
              </a:solidFill>
              <a:highlight>
                <a:srgbClr val="FFFF00"/>
              </a:highlight>
            </a:endParaRPr>
          </a:p>
          <a:p>
            <a:endParaRPr lang="en-US" sz="1200" dirty="0">
              <a:solidFill>
                <a:srgbClr val="FF0000"/>
              </a:solidFill>
              <a:highlight>
                <a:srgbClr val="FFFF00"/>
              </a:highlight>
            </a:endParaRPr>
          </a:p>
        </p:txBody>
      </p:sp>
    </p:spTree>
    <p:extLst>
      <p:ext uri="{BB962C8B-B14F-4D97-AF65-F5344CB8AC3E}">
        <p14:creationId xmlns:p14="http://schemas.microsoft.com/office/powerpoint/2010/main" val="197876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63707B7-3080-4ED0-ACB0-8FB5D633E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680" y="2504946"/>
            <a:ext cx="5296639" cy="1848108"/>
          </a:xfrm>
          <a:prstGeom prst="rect">
            <a:avLst/>
          </a:prstGeom>
        </p:spPr>
      </p:pic>
      <p:sp>
        <p:nvSpPr>
          <p:cNvPr id="4" name="Oval 3">
            <a:extLst>
              <a:ext uri="{FF2B5EF4-FFF2-40B4-BE49-F238E27FC236}">
                <a16:creationId xmlns:a16="http://schemas.microsoft.com/office/drawing/2014/main" id="{22687931-7FB3-42E9-BF1E-F4B538544912}"/>
              </a:ext>
            </a:extLst>
          </p:cNvPr>
          <p:cNvSpPr/>
          <p:nvPr/>
        </p:nvSpPr>
        <p:spPr>
          <a:xfrm>
            <a:off x="4851918" y="3265714"/>
            <a:ext cx="3368351" cy="5038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4246FAA-656A-4176-AE4A-5DA472543813}"/>
              </a:ext>
            </a:extLst>
          </p:cNvPr>
          <p:cNvSpPr txBox="1"/>
          <p:nvPr/>
        </p:nvSpPr>
        <p:spPr>
          <a:xfrm>
            <a:off x="8300166" y="3194474"/>
            <a:ext cx="2764731" cy="461665"/>
          </a:xfrm>
          <a:prstGeom prst="rect">
            <a:avLst/>
          </a:prstGeom>
          <a:noFill/>
        </p:spPr>
        <p:txBody>
          <a:bodyPr wrap="none" rtlCol="0">
            <a:spAutoFit/>
          </a:bodyPr>
          <a:lstStyle/>
          <a:p>
            <a:r>
              <a:rPr lang="en-US" sz="1200" dirty="0">
                <a:solidFill>
                  <a:srgbClr val="FF0000"/>
                </a:solidFill>
                <a:highlight>
                  <a:srgbClr val="FFFF00"/>
                </a:highlight>
              </a:rPr>
              <a:t>Enter a Project Data Set File Name</a:t>
            </a:r>
          </a:p>
          <a:p>
            <a:r>
              <a:rPr lang="en-US" sz="1200" dirty="0">
                <a:solidFill>
                  <a:srgbClr val="FF0000"/>
                </a:solidFill>
                <a:highlight>
                  <a:srgbClr val="FFFF00"/>
                </a:highlight>
              </a:rPr>
              <a:t>For example -&gt; M22SemiannualJune2021</a:t>
            </a:r>
          </a:p>
        </p:txBody>
      </p:sp>
      <p:sp>
        <p:nvSpPr>
          <p:cNvPr id="6" name="Oval 5">
            <a:extLst>
              <a:ext uri="{FF2B5EF4-FFF2-40B4-BE49-F238E27FC236}">
                <a16:creationId xmlns:a16="http://schemas.microsoft.com/office/drawing/2014/main" id="{9BB46531-7C39-42AE-A849-6D4C3E9101F3}"/>
              </a:ext>
            </a:extLst>
          </p:cNvPr>
          <p:cNvSpPr/>
          <p:nvPr/>
        </p:nvSpPr>
        <p:spPr>
          <a:xfrm>
            <a:off x="3674378" y="3761386"/>
            <a:ext cx="2214693" cy="44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3F683D6-BF24-4477-BA05-3AD09D30E06A}"/>
              </a:ext>
            </a:extLst>
          </p:cNvPr>
          <p:cNvSpPr txBox="1"/>
          <p:nvPr/>
        </p:nvSpPr>
        <p:spPr>
          <a:xfrm>
            <a:off x="4041195" y="4413965"/>
            <a:ext cx="2677080" cy="276999"/>
          </a:xfrm>
          <a:prstGeom prst="rect">
            <a:avLst/>
          </a:prstGeom>
          <a:noFill/>
        </p:spPr>
        <p:txBody>
          <a:bodyPr wrap="square" rtlCol="0">
            <a:spAutoFit/>
          </a:bodyPr>
          <a:lstStyle/>
          <a:p>
            <a:r>
              <a:rPr lang="en-US" sz="1200" dirty="0">
                <a:solidFill>
                  <a:srgbClr val="FF0000"/>
                </a:solidFill>
                <a:highlight>
                  <a:srgbClr val="FFFF00"/>
                </a:highlight>
              </a:rPr>
              <a:t>Select -&gt; Create New Project Data Set</a:t>
            </a:r>
          </a:p>
        </p:txBody>
      </p:sp>
      <p:sp>
        <p:nvSpPr>
          <p:cNvPr id="8" name="TextBox 7">
            <a:extLst>
              <a:ext uri="{FF2B5EF4-FFF2-40B4-BE49-F238E27FC236}">
                <a16:creationId xmlns:a16="http://schemas.microsoft.com/office/drawing/2014/main" id="{F4BEE1F1-9341-43F4-8F4D-73791B1109D6}"/>
              </a:ext>
            </a:extLst>
          </p:cNvPr>
          <p:cNvSpPr txBox="1"/>
          <p:nvPr/>
        </p:nvSpPr>
        <p:spPr>
          <a:xfrm>
            <a:off x="4041194" y="4836823"/>
            <a:ext cx="6235481" cy="830997"/>
          </a:xfrm>
          <a:prstGeom prst="rect">
            <a:avLst/>
          </a:prstGeom>
          <a:noFill/>
        </p:spPr>
        <p:txBody>
          <a:bodyPr wrap="square" rtlCol="0">
            <a:spAutoFit/>
          </a:bodyPr>
          <a:lstStyle/>
          <a:p>
            <a:r>
              <a:rPr lang="en-US" sz="1200" dirty="0">
                <a:solidFill>
                  <a:srgbClr val="FF0000"/>
                </a:solidFill>
                <a:highlight>
                  <a:srgbClr val="FFFF00"/>
                </a:highlight>
              </a:rPr>
              <a:t>NOTE:  The first time you create a project data set you have to do the above steps.  Thereafter you can select the above project data set and click on “Save Project Data Set As” to save the entire PDS with another name or save only the test plan part of the first data set as a template.</a:t>
            </a:r>
          </a:p>
          <a:p>
            <a:endParaRPr lang="en-US" sz="1200" dirty="0">
              <a:solidFill>
                <a:srgbClr val="FF0000"/>
              </a:solidFill>
              <a:highlight>
                <a:srgbClr val="FFFF00"/>
              </a:highlight>
            </a:endParaRPr>
          </a:p>
        </p:txBody>
      </p:sp>
      <p:sp>
        <p:nvSpPr>
          <p:cNvPr id="9" name="TextBox 8">
            <a:extLst>
              <a:ext uri="{FF2B5EF4-FFF2-40B4-BE49-F238E27FC236}">
                <a16:creationId xmlns:a16="http://schemas.microsoft.com/office/drawing/2014/main" id="{ED0614D8-2A20-46C2-8DE4-8BC914858F2A}"/>
              </a:ext>
            </a:extLst>
          </p:cNvPr>
          <p:cNvSpPr txBox="1"/>
          <p:nvPr/>
        </p:nvSpPr>
        <p:spPr>
          <a:xfrm>
            <a:off x="3372956" y="1523987"/>
            <a:ext cx="6096982" cy="830997"/>
          </a:xfrm>
          <a:prstGeom prst="rect">
            <a:avLst/>
          </a:prstGeom>
          <a:noFill/>
        </p:spPr>
        <p:txBody>
          <a:bodyPr wrap="square">
            <a:spAutoFit/>
          </a:bodyPr>
          <a:lstStyle/>
          <a:p>
            <a:r>
              <a:rPr lang="en-US" sz="1200" dirty="0">
                <a:solidFill>
                  <a:srgbClr val="FF0000"/>
                </a:solidFill>
                <a:highlight>
                  <a:srgbClr val="FFFF00"/>
                </a:highlight>
              </a:rPr>
              <a:t>First browse for the location of the folder to store the Project Data Set or maintain the provided and identified default folder.</a:t>
            </a:r>
          </a:p>
          <a:p>
            <a:r>
              <a:rPr lang="en-US" sz="1200" dirty="0">
                <a:solidFill>
                  <a:srgbClr val="FF0000"/>
                </a:solidFill>
                <a:highlight>
                  <a:srgbClr val="FFFF00"/>
                </a:highlight>
              </a:rPr>
              <a:t>There have been reported issues with moving the folder so suggest leaving the Project Data Set Folder where it was created.</a:t>
            </a:r>
          </a:p>
        </p:txBody>
      </p:sp>
    </p:spTree>
    <p:extLst>
      <p:ext uri="{BB962C8B-B14F-4D97-AF65-F5344CB8AC3E}">
        <p14:creationId xmlns:p14="http://schemas.microsoft.com/office/powerpoint/2010/main" val="238980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10;&#10;Description automatically generated">
            <a:extLst>
              <a:ext uri="{FF2B5EF4-FFF2-40B4-BE49-F238E27FC236}">
                <a16:creationId xmlns:a16="http://schemas.microsoft.com/office/drawing/2014/main" id="{8D8205E4-E2F0-457A-94E4-FA40C40BC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24" y="35807"/>
            <a:ext cx="6958488" cy="6184629"/>
          </a:xfrm>
          <a:prstGeom prst="rect">
            <a:avLst/>
          </a:prstGeom>
        </p:spPr>
      </p:pic>
      <p:sp>
        <p:nvSpPr>
          <p:cNvPr id="5" name="Oval 4">
            <a:extLst>
              <a:ext uri="{FF2B5EF4-FFF2-40B4-BE49-F238E27FC236}">
                <a16:creationId xmlns:a16="http://schemas.microsoft.com/office/drawing/2014/main" id="{DDD83932-58E1-4E0E-80EE-B6CC7BCD1056}"/>
              </a:ext>
            </a:extLst>
          </p:cNvPr>
          <p:cNvSpPr/>
          <p:nvPr/>
        </p:nvSpPr>
        <p:spPr>
          <a:xfrm>
            <a:off x="2832100" y="3327400"/>
            <a:ext cx="10922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AC78F86-FAD1-488F-A651-5FB6842FDA01}"/>
              </a:ext>
            </a:extLst>
          </p:cNvPr>
          <p:cNvSpPr txBox="1"/>
          <p:nvPr/>
        </p:nvSpPr>
        <p:spPr>
          <a:xfrm>
            <a:off x="4470400" y="4102750"/>
            <a:ext cx="3251200" cy="1477328"/>
          </a:xfrm>
          <a:prstGeom prst="rect">
            <a:avLst/>
          </a:prstGeom>
          <a:noFill/>
        </p:spPr>
        <p:txBody>
          <a:bodyPr wrap="square">
            <a:spAutoFit/>
          </a:bodyPr>
          <a:lstStyle/>
          <a:p>
            <a:r>
              <a:rPr lang="en-US" sz="1800" dirty="0">
                <a:solidFill>
                  <a:srgbClr val="FF0000"/>
                </a:solidFill>
                <a:highlight>
                  <a:srgbClr val="FFFF00"/>
                </a:highlight>
              </a:rPr>
              <a:t>Select -&gt; Select Project Data Set</a:t>
            </a:r>
          </a:p>
          <a:p>
            <a:endParaRPr lang="en-US" dirty="0">
              <a:solidFill>
                <a:srgbClr val="FF0000"/>
              </a:solidFill>
              <a:highlight>
                <a:srgbClr val="FFFF00"/>
              </a:highlight>
            </a:endParaRPr>
          </a:p>
          <a:p>
            <a:r>
              <a:rPr lang="en-US" sz="1800" dirty="0">
                <a:solidFill>
                  <a:srgbClr val="FF0000"/>
                </a:solidFill>
                <a:highlight>
                  <a:srgbClr val="FFFF00"/>
                </a:highlight>
              </a:rPr>
              <a:t>A browse menu will appear to allow you to select the project data.</a:t>
            </a:r>
          </a:p>
        </p:txBody>
      </p:sp>
    </p:spTree>
    <p:extLst>
      <p:ext uri="{BB962C8B-B14F-4D97-AF65-F5344CB8AC3E}">
        <p14:creationId xmlns:p14="http://schemas.microsoft.com/office/powerpoint/2010/main" val="36399824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da Edit Presentation1 [Read-Only]" id="{D49BFD25-A062-431F-A5A0-6B221623BEF2}" vid="{2121E50A-6EED-42FD-BE85-9057F3EDEF02}"/>
    </a:ext>
  </a:extLst>
</a:theme>
</file>

<file path=docProps/app.xml><?xml version="1.0" encoding="utf-8"?>
<Properties xmlns="http://schemas.openxmlformats.org/officeDocument/2006/extended-properties" xmlns:vt="http://schemas.openxmlformats.org/officeDocument/2006/docPropsVTypes">
  <Template/>
  <TotalTime>2330</TotalTime>
  <Words>1418</Words>
  <Application>Microsoft Office PowerPoint</Application>
  <PresentationFormat>Widescreen</PresentationFormat>
  <Paragraphs>126</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Baskerville Old Face</vt:lpstr>
      <vt:lpstr>Calibri</vt:lpstr>
      <vt:lpstr>Times New Roman</vt:lpstr>
      <vt:lpstr>Office Theme</vt:lpstr>
      <vt:lpstr>Using ERT to enter a Semiannual Visible Emission Observation Major and Area Source Foundry NESHAPs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Schmeisser</dc:creator>
  <cp:lastModifiedBy>Craig Schmeisser</cp:lastModifiedBy>
  <cp:revision>18</cp:revision>
  <cp:lastPrinted>2021-03-18T21:43:58Z</cp:lastPrinted>
  <dcterms:created xsi:type="dcterms:W3CDTF">2021-03-08T23:26:28Z</dcterms:created>
  <dcterms:modified xsi:type="dcterms:W3CDTF">2021-04-07T11:43:10Z</dcterms:modified>
</cp:coreProperties>
</file>