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ustom.xml" ContentType="application/vnd.openxmlformats-officedocument.custom-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78" r:id="rId3"/>
    <p:sldId id="273" r:id="rId4"/>
    <p:sldId id="275" r:id="rId5"/>
    <p:sldId id="276" r:id="rId6"/>
    <p:sldId id="277" r:id="rId7"/>
    <p:sldId id="274" r:id="rId8"/>
    <p:sldId id="279"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109" d="100"/>
          <a:sy n="109" d="100"/>
        </p:scale>
        <p:origin x="30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CA0454-BA1B-4BA2-807E-36260FB2BDC6}" type="datetimeFigureOut">
              <a:rPr lang="en-US" smtClean="0"/>
              <a:t>6/24/2024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A8C99E5-57E9-4396-A63A-9883AA496014}" type="slidenum">
              <a:rPr lang="en-US" smtClean="0"/>
              <a:t>‹#›</a:t>
            </a:fld>
            <a:endParaRPr lang="en-US"/>
          </a:p>
        </p:txBody>
      </p:sp>
    </p:spTree>
    <p:extLst>
      <p:ext uri="{BB962C8B-B14F-4D97-AF65-F5344CB8AC3E}">
        <p14:creationId xmlns:p14="http://schemas.microsoft.com/office/powerpoint/2010/main" val="261134636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A0044C6-87FD-4617-8988-8F1779443D62}" type="datetimeFigureOut">
              <a:rPr lang="en-US" smtClean="0"/>
              <a:t>6/24/2024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9E02DB-1948-4FEC-A7D7-9FB8026E3E9C}" type="slidenum">
              <a:rPr lang="en-US" smtClean="0"/>
              <a:t>‹#›</a:t>
            </a:fld>
            <a:endParaRPr lang="en-US"/>
          </a:p>
        </p:txBody>
      </p:sp>
    </p:spTree>
    <p:extLst>
      <p:ext uri="{BB962C8B-B14F-4D97-AF65-F5344CB8AC3E}">
        <p14:creationId xmlns:p14="http://schemas.microsoft.com/office/powerpoint/2010/main" val="31147239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09812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93591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p:spPr>
        <p:txBody>
          <a:bodyPr/>
          <a:lstStyle/>
          <a:p>
            <a:endParaRPr lang="en-US"/>
          </a:p>
        </p:txBody>
      </p:sp>
    </p:spTree>
    <p:extLst>
      <p:ext uri="{BB962C8B-B14F-4D97-AF65-F5344CB8AC3E}">
        <p14:creationId xmlns:p14="http://schemas.microsoft.com/office/powerpoint/2010/main" val="25925287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A close-up of a blue background&#10;&#10;Description automatically generated">
            <a:extLst>
              <a:ext uri="{FF2B5EF4-FFF2-40B4-BE49-F238E27FC236}">
                <a16:creationId xmlns:a16="http://schemas.microsoft.com/office/drawing/2014/main" id="{9F98CDD3-1B47-7C85-D229-3BA38D2A7BB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 y="0"/>
            <a:ext cx="12191238" cy="6858000"/>
          </a:xfrm>
          <a:prstGeom prst="rect">
            <a:avLst/>
          </a:prstGeom>
        </p:spPr>
      </p:pic>
      <p:sp>
        <p:nvSpPr>
          <p:cNvPr id="2" name="Title 1"/>
          <p:cNvSpPr>
            <a:spLocks noGrp="1"/>
          </p:cNvSpPr>
          <p:nvPr>
            <p:ph type="ctrTitle"/>
          </p:nvPr>
        </p:nvSpPr>
        <p:spPr>
          <a:xfrm>
            <a:off x="914400" y="2269535"/>
            <a:ext cx="10363200" cy="2387600"/>
          </a:xfrm>
        </p:spPr>
        <p:txBody>
          <a:bodyPr anchor="b"/>
          <a:lstStyle>
            <a:lvl1pPr algn="ctr">
              <a:defRPr sz="3600" b="1">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1524000" y="4749210"/>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Footer Placeholder 23"/>
          <p:cNvSpPr txBox="1">
            <a:spLocks/>
          </p:cNvSpPr>
          <p:nvPr userDrawn="1"/>
        </p:nvSpPr>
        <p:spPr>
          <a:xfrm>
            <a:off x="6945815" y="211597"/>
            <a:ext cx="4876799" cy="695066"/>
          </a:xfrm>
          <a:prstGeom prst="rect">
            <a:avLst/>
          </a:prstGeom>
        </p:spPr>
        <p:txBody>
          <a:bodyPr vert="horz" lIns="91440" tIns="45720" rIns="91440" bIns="45720" rtlCol="0" anchor="ctr"/>
          <a:lstStyle>
            <a:defPPr>
              <a:defRPr lang="en-US"/>
            </a:defPPr>
            <a:lvl1pPr marL="0" algn="ctr" defTabSz="914400" rtl="0" eaLnBrk="1" latinLnBrk="0" hangingPunct="1">
              <a:defRPr sz="1600" kern="1200">
                <a:solidFill>
                  <a:schemeClr val="bg1"/>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endParaRPr lang="en-US" sz="1400" cap="none"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37378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081938"/>
            <a:ext cx="10515600" cy="1081843"/>
          </a:xfrm>
        </p:spPr>
        <p:txBody>
          <a:bodyPr/>
          <a:lstStyle/>
          <a:p>
            <a:r>
              <a:rPr lang="en-US" dirty="0"/>
              <a:t>Click to edit Master title style</a:t>
            </a:r>
          </a:p>
        </p:txBody>
      </p:sp>
      <p:sp>
        <p:nvSpPr>
          <p:cNvPr id="3" name="Content Placeholder 2"/>
          <p:cNvSpPr>
            <a:spLocks noGrp="1"/>
          </p:cNvSpPr>
          <p:nvPr>
            <p:ph idx="1"/>
          </p:nvPr>
        </p:nvSpPr>
        <p:spPr>
          <a:xfrm>
            <a:off x="838200" y="2249506"/>
            <a:ext cx="10515600" cy="41195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20984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46513" y="1087445"/>
            <a:ext cx="10515600" cy="92468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46513" y="2140263"/>
            <a:ext cx="5181600" cy="45155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0513" y="2140263"/>
            <a:ext cx="5181600" cy="45155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92506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8200" y="1080171"/>
            <a:ext cx="10515600" cy="900114"/>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8201" y="2134725"/>
            <a:ext cx="5157787" cy="111714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8201" y="3251872"/>
            <a:ext cx="5157787" cy="33599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0615" y="2134725"/>
            <a:ext cx="5183188" cy="111714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0615" y="3251872"/>
            <a:ext cx="5183188" cy="335994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251387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9028"/>
            <a:ext cx="3932237" cy="12954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1089028"/>
            <a:ext cx="6172200" cy="5549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384427"/>
            <a:ext cx="3932237" cy="425376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60368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1082976"/>
            <a:ext cx="3932237" cy="127635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1082977"/>
            <a:ext cx="6172200" cy="557280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359325"/>
            <a:ext cx="3932237" cy="429645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485772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1090245"/>
            <a:ext cx="10515600" cy="924682"/>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838200" y="2219889"/>
            <a:ext cx="10515600" cy="4427096"/>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246082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9840" y="1176253"/>
            <a:ext cx="2628900" cy="54149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63141" y="1176255"/>
            <a:ext cx="7734300" cy="5414963"/>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450422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 name="Picture 5" descr="A blue and white rectangle&#10;&#10;Description automatically generated">
            <a:extLst>
              <a:ext uri="{FF2B5EF4-FFF2-40B4-BE49-F238E27FC236}">
                <a16:creationId xmlns:a16="http://schemas.microsoft.com/office/drawing/2014/main" id="{1A4AE472-B85B-5923-A572-091CE5191D9E}"/>
              </a:ext>
            </a:extLst>
          </p:cNvPr>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381" y="0"/>
            <a:ext cx="12191238" cy="6858000"/>
          </a:xfrm>
          <a:prstGeom prst="rect">
            <a:avLst/>
          </a:prstGeom>
        </p:spPr>
      </p:pic>
      <p:sp>
        <p:nvSpPr>
          <p:cNvPr id="2" name="Title Placeholder 1"/>
          <p:cNvSpPr>
            <a:spLocks noGrp="1"/>
          </p:cNvSpPr>
          <p:nvPr>
            <p:ph type="title"/>
          </p:nvPr>
        </p:nvSpPr>
        <p:spPr>
          <a:xfrm>
            <a:off x="838200" y="1081615"/>
            <a:ext cx="10515600" cy="92468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211259"/>
            <a:ext cx="10515600" cy="441814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896265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5" r:id="rId4"/>
    <p:sldLayoutId id="2147483668" r:id="rId5"/>
    <p:sldLayoutId id="2147483669" r:id="rId6"/>
    <p:sldLayoutId id="2147483670" r:id="rId7"/>
    <p:sldLayoutId id="2147483671" r:id="rId8"/>
  </p:sldLayoutIdLst>
  <p:hf sldNum="0" hdr="0" ftr="0" dt="0"/>
  <p:txStyles>
    <p:titleStyle>
      <a:lvl1pPr algn="l"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874985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a:p>
          <a:p>
            <a:pPr marL="0" indent="0">
              <a:buNone/>
            </a:pPr>
            <a:endParaRPr lang="en-US" dirty="0"/>
          </a:p>
        </p:txBody>
      </p:sp>
      <p:sp>
        <p:nvSpPr>
          <p:cNvPr id="4" name="Rectangle 3"/>
          <p:cNvSpPr txBox="1">
            <a:spLocks noChangeArrowheads="1"/>
          </p:cNvSpPr>
          <p:nvPr/>
        </p:nvSpPr>
        <p:spPr>
          <a:xfrm>
            <a:off x="838199" y="1676400"/>
            <a:ext cx="10335323" cy="44958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u="sng" kern="1200" baseline="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Aft>
                <a:spcPct val="50000"/>
              </a:spcAft>
              <a:buNone/>
              <a:defRPr/>
            </a:pPr>
            <a:r>
              <a:rPr lang="en-US" b="1" dirty="0">
                <a:ea typeface="Verdana" panose="020B0604030504040204" pitchFamily="34" charset="0"/>
              </a:rPr>
              <a:t>DO NOT MODIFY THE MASTER SLIDE IN ANY WAY</a:t>
            </a:r>
          </a:p>
          <a:p>
            <a:pPr marL="342900" indent="-342900">
              <a:lnSpc>
                <a:spcPct val="140000"/>
              </a:lnSpc>
              <a:spcBef>
                <a:spcPts val="0"/>
              </a:spcBef>
              <a:spcAft>
                <a:spcPts val="1200"/>
              </a:spcAft>
              <a:defRPr/>
            </a:pPr>
            <a:r>
              <a:rPr lang="en-US" sz="2200" u="none" dirty="0"/>
              <a:t>This AFS PowerPoint Presentation Template has been preformatted to provide font size and color combinations that will ensure maximum visibility in the large </a:t>
            </a:r>
            <a:r>
              <a:rPr lang="en-US" sz="2200" u="none" dirty="0" err="1"/>
              <a:t>Metalcasting</a:t>
            </a:r>
            <a:r>
              <a:rPr lang="en-US" sz="2200" u="none" dirty="0"/>
              <a:t> Congress conference rooms.</a:t>
            </a:r>
          </a:p>
          <a:p>
            <a:pPr marL="342900" indent="-342900">
              <a:lnSpc>
                <a:spcPct val="140000"/>
              </a:lnSpc>
              <a:spcBef>
                <a:spcPts val="0"/>
              </a:spcBef>
              <a:spcAft>
                <a:spcPts val="1200"/>
              </a:spcAft>
              <a:defRPr/>
            </a:pPr>
            <a:r>
              <a:rPr lang="en-US" sz="2200" u="none" dirty="0"/>
              <a:t>For maximum visibility in these large rooms, AFS recommends that you maintain the settings in this template.</a:t>
            </a:r>
          </a:p>
          <a:p>
            <a:pPr marL="342900" indent="-342900">
              <a:lnSpc>
                <a:spcPct val="140000"/>
              </a:lnSpc>
              <a:spcBef>
                <a:spcPts val="0"/>
              </a:spcBef>
              <a:spcAft>
                <a:spcPts val="1200"/>
              </a:spcAft>
              <a:defRPr/>
            </a:pPr>
            <a:r>
              <a:rPr lang="en-US" sz="2200" u="none" dirty="0"/>
              <a:t>Please follow guidelines in AFS Presenting Author’s Information when creating this presentation.</a:t>
            </a:r>
          </a:p>
          <a:p>
            <a:pPr>
              <a:spcBef>
                <a:spcPct val="0"/>
              </a:spcBef>
              <a:defRPr/>
            </a:pPr>
            <a:endParaRPr lang="en-US" sz="2000" u="none" dirty="0"/>
          </a:p>
          <a:p>
            <a:pPr marL="342900" indent="-342900">
              <a:spcBef>
                <a:spcPct val="0"/>
              </a:spcBef>
              <a:defRPr/>
            </a:pPr>
            <a:endParaRPr lang="en-US" sz="2000" dirty="0"/>
          </a:p>
          <a:p>
            <a:pPr marL="0" indent="0">
              <a:spcBef>
                <a:spcPct val="0"/>
              </a:spcBef>
              <a:buNone/>
              <a:defRPr/>
            </a:pPr>
            <a:r>
              <a:rPr lang="en-US" sz="2000" u="none" dirty="0"/>
              <a:t>     </a:t>
            </a:r>
          </a:p>
        </p:txBody>
      </p:sp>
    </p:spTree>
    <p:extLst>
      <p:ext uri="{BB962C8B-B14F-4D97-AF65-F5344CB8AC3E}">
        <p14:creationId xmlns:p14="http://schemas.microsoft.com/office/powerpoint/2010/main" val="1270003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713678" y="1091983"/>
            <a:ext cx="9268522" cy="1143000"/>
          </a:xfrm>
        </p:spPr>
        <p:txBody>
          <a:bodyPr/>
          <a:lstStyle/>
          <a:p>
            <a:r>
              <a:rPr lang="en-US" b="1" dirty="0"/>
              <a:t>Instructions</a:t>
            </a:r>
          </a:p>
        </p:txBody>
      </p:sp>
      <p:sp>
        <p:nvSpPr>
          <p:cNvPr id="4100" name="Rectangle 3"/>
          <p:cNvSpPr>
            <a:spLocks noGrp="1" noChangeArrowheads="1"/>
          </p:cNvSpPr>
          <p:nvPr>
            <p:ph idx="1"/>
          </p:nvPr>
        </p:nvSpPr>
        <p:spPr>
          <a:xfrm>
            <a:off x="713678" y="2234983"/>
            <a:ext cx="10537902" cy="4572000"/>
          </a:xfrm>
        </p:spPr>
        <p:txBody>
          <a:bodyPr>
            <a:normAutofit fontScale="77500" lnSpcReduction="20000"/>
          </a:bodyPr>
          <a:lstStyle/>
          <a:p>
            <a:pPr>
              <a:lnSpc>
                <a:spcPct val="120000"/>
              </a:lnSpc>
              <a:spcAft>
                <a:spcPct val="50000"/>
              </a:spcAft>
              <a:defRPr/>
            </a:pPr>
            <a:r>
              <a:rPr lang="en-US" sz="2900" dirty="0"/>
              <a:t>You can use the sample slides in this template by importing any tables, charts, photos or artwork directly into the slide in the boxes provided. You may also choose your own slide format by inserting a new slide. </a:t>
            </a:r>
          </a:p>
          <a:p>
            <a:pPr>
              <a:lnSpc>
                <a:spcPct val="120000"/>
              </a:lnSpc>
              <a:spcAft>
                <a:spcPct val="50000"/>
              </a:spcAft>
              <a:defRPr/>
            </a:pPr>
            <a:r>
              <a:rPr lang="en-US" sz="2900" dirty="0"/>
              <a:t>Send your presentation in to AFS prior to Congress. We will have your presentation loaded on the computer and ready for you when you arrive.</a:t>
            </a:r>
          </a:p>
          <a:p>
            <a:pPr>
              <a:lnSpc>
                <a:spcPct val="120000"/>
              </a:lnSpc>
              <a:spcAft>
                <a:spcPct val="50000"/>
              </a:spcAft>
              <a:defRPr/>
            </a:pPr>
            <a:r>
              <a:rPr lang="en-US" sz="2900" dirty="0"/>
              <a:t>AFS will provide  the computer and the projector. Plan on giving your presentation from the podium using the AFS laptop computer</a:t>
            </a:r>
            <a:endParaRPr lang="en-US" sz="2900" i="1" dirty="0"/>
          </a:p>
          <a:p>
            <a:pPr>
              <a:lnSpc>
                <a:spcPct val="120000"/>
              </a:lnSpc>
              <a:spcAft>
                <a:spcPct val="50000"/>
              </a:spcAft>
              <a:defRPr/>
            </a:pPr>
            <a:r>
              <a:rPr lang="en-US" sz="2900" dirty="0"/>
              <a:t>To create new slides, use the ‘Insert + New Slide’, the new slide icon or (CTRL+M). The new slide will automatically come up in the Congress format. </a:t>
            </a:r>
            <a:endParaRPr lang="en-US" sz="2900" i="1" dirty="0"/>
          </a:p>
          <a:p>
            <a:pPr marL="0" indent="0">
              <a:buNone/>
              <a:defRPr/>
            </a:pPr>
            <a:endParaRPr lang="en-US" b="0" dirty="0"/>
          </a:p>
          <a:p>
            <a:pPr>
              <a:defRPr/>
            </a:pPr>
            <a:endParaRPr lang="en-US" b="0" dirty="0"/>
          </a:p>
        </p:txBody>
      </p:sp>
      <p:sp>
        <p:nvSpPr>
          <p:cNvPr id="5124" name="TextBox 1"/>
          <p:cNvSpPr txBox="1">
            <a:spLocks noChangeArrowheads="1"/>
          </p:cNvSpPr>
          <p:nvPr/>
        </p:nvSpPr>
        <p:spPr bwMode="auto">
          <a:xfrm>
            <a:off x="2590800" y="6319839"/>
            <a:ext cx="70104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sz="1200" b="1" i="1">
                <a:latin typeface="Verdana" pitchFamily="34" charset="0"/>
              </a:rPr>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591015" y="1083269"/>
            <a:ext cx="9391185" cy="1143000"/>
          </a:xfrm>
        </p:spPr>
        <p:txBody>
          <a:bodyPr/>
          <a:lstStyle/>
          <a:p>
            <a:r>
              <a:rPr lang="en-US" b="1" dirty="0"/>
              <a:t>Instructions</a:t>
            </a:r>
          </a:p>
        </p:txBody>
      </p:sp>
      <p:sp>
        <p:nvSpPr>
          <p:cNvPr id="18437" name="Rectangle 3"/>
          <p:cNvSpPr>
            <a:spLocks noGrp="1" noChangeArrowheads="1"/>
          </p:cNvSpPr>
          <p:nvPr>
            <p:ph idx="1"/>
          </p:nvPr>
        </p:nvSpPr>
        <p:spPr>
          <a:xfrm>
            <a:off x="591015" y="2378669"/>
            <a:ext cx="10627112" cy="4114800"/>
          </a:xfrm>
        </p:spPr>
        <p:txBody>
          <a:bodyPr>
            <a:normAutofit fontScale="77500" lnSpcReduction="20000"/>
          </a:bodyPr>
          <a:lstStyle/>
          <a:p>
            <a:pPr>
              <a:lnSpc>
                <a:spcPct val="120000"/>
              </a:lnSpc>
              <a:spcAft>
                <a:spcPts val="600"/>
              </a:spcAft>
              <a:buNone/>
              <a:defRPr/>
            </a:pPr>
            <a:r>
              <a:rPr lang="en-US" sz="2000" i="1" dirty="0"/>
              <a:t>    </a:t>
            </a:r>
            <a:r>
              <a:rPr lang="en-US" sz="2400" u="sng" dirty="0">
                <a:latin typeface="Verdana" panose="020B0604030504040204" pitchFamily="34" charset="0"/>
                <a:ea typeface="Verdana" panose="020B0604030504040204" pitchFamily="34" charset="0"/>
                <a:cs typeface="Verdana" panose="020B0604030504040204" pitchFamily="34" charset="0"/>
              </a:rPr>
              <a:t>SUBMISSION</a:t>
            </a:r>
            <a:r>
              <a:rPr lang="en-US" sz="2400" b="1" u="sng" dirty="0">
                <a:latin typeface="+mj-lt"/>
              </a:rPr>
              <a:t>: </a:t>
            </a:r>
          </a:p>
          <a:p>
            <a:pPr>
              <a:lnSpc>
                <a:spcPct val="120000"/>
              </a:lnSpc>
              <a:spcAft>
                <a:spcPts val="600"/>
              </a:spcAft>
              <a:defRPr/>
            </a:pPr>
            <a:r>
              <a:rPr lang="en-US" sz="2400" dirty="0">
                <a:latin typeface="Verdana" panose="020B0604030504040204" pitchFamily="34" charset="0"/>
                <a:ea typeface="Verdana" panose="020B0604030504040204" pitchFamily="34" charset="0"/>
                <a:cs typeface="Verdana" panose="020B0604030504040204" pitchFamily="34" charset="0"/>
              </a:rPr>
              <a:t>All PowerPoint presentations must be submitted to AFS in advance of the Congress presentation. Your presentation will be reviewed for adherence to AFS standards. After approval, your presentation will be pre-loaded on the Congress computer and ready for you to present when you arrive. </a:t>
            </a:r>
          </a:p>
          <a:p>
            <a:pPr>
              <a:lnSpc>
                <a:spcPct val="120000"/>
              </a:lnSpc>
              <a:spcAft>
                <a:spcPts val="600"/>
              </a:spcAft>
              <a:defRPr/>
            </a:pPr>
            <a:r>
              <a:rPr lang="en-US" sz="2400" dirty="0">
                <a:latin typeface="Verdana" panose="020B0604030504040204" pitchFamily="34" charset="0"/>
                <a:ea typeface="Verdana" panose="020B0604030504040204" pitchFamily="34" charset="0"/>
                <a:cs typeface="Verdana" panose="020B0604030504040204" pitchFamily="34" charset="0"/>
              </a:rPr>
              <a:t>You will be able to review your presentation in the AFS Speaker Ready room at anytime during Congress show hours. </a:t>
            </a:r>
          </a:p>
          <a:p>
            <a:pPr algn="ctr">
              <a:lnSpc>
                <a:spcPct val="120000"/>
              </a:lnSpc>
              <a:spcAft>
                <a:spcPts val="600"/>
              </a:spcAft>
              <a:buNone/>
              <a:defRPr/>
            </a:pPr>
            <a:r>
              <a:rPr lang="en-US" sz="2400" i="1" u="sng" dirty="0">
                <a:solidFill>
                  <a:schemeClr val="accent2">
                    <a:lumMod val="75000"/>
                  </a:schemeClr>
                </a:solidFill>
                <a:latin typeface="Arial Narrow" pitchFamily="34" charset="0"/>
              </a:rPr>
              <a:t>All PowerPoint Presentations are due at AFS by February 15</a:t>
            </a:r>
            <a:r>
              <a:rPr lang="en-US" sz="2400" i="1" u="sng" baseline="30000" dirty="0">
                <a:solidFill>
                  <a:schemeClr val="accent2">
                    <a:lumMod val="75000"/>
                  </a:schemeClr>
                </a:solidFill>
                <a:latin typeface="Arial Narrow" pitchFamily="34" charset="0"/>
              </a:rPr>
              <a:t>th</a:t>
            </a:r>
            <a:endParaRPr lang="en-US" sz="2400" i="1" u="sng" dirty="0">
              <a:solidFill>
                <a:schemeClr val="accent2">
                  <a:lumMod val="75000"/>
                </a:schemeClr>
              </a:solidFill>
              <a:latin typeface="Arial Narrow" pitchFamily="34" charset="0"/>
            </a:endParaRPr>
          </a:p>
          <a:p>
            <a:pPr algn="ctr">
              <a:lnSpc>
                <a:spcPct val="120000"/>
              </a:lnSpc>
              <a:spcAft>
                <a:spcPts val="600"/>
              </a:spcAft>
              <a:buNone/>
              <a:defRPr/>
            </a:pPr>
            <a:r>
              <a:rPr lang="en-US" i="1" dirty="0">
                <a:solidFill>
                  <a:schemeClr val="accent2">
                    <a:lumMod val="75000"/>
                  </a:schemeClr>
                </a:solidFill>
                <a:latin typeface="Arial Narrow" pitchFamily="34" charset="0"/>
              </a:rPr>
              <a:t>TO ALLOW TIME TO REVIEW ALL PRESENTATIONS, CHANGES WILL NOT BE ACCEPTED WITHIN 24 HOURS OF YOUR SCHEDULED PRESENTATION</a:t>
            </a:r>
            <a:endParaRPr lang="en-US" sz="2400" dirty="0">
              <a:solidFill>
                <a:schemeClr val="accent2">
                  <a:lumMod val="75000"/>
                </a:schemeClr>
              </a:solidFill>
              <a:latin typeface="Arial Narrow" pitchFamily="34" charset="0"/>
            </a:endParaRPr>
          </a:p>
          <a:p>
            <a:pPr>
              <a:lnSpc>
                <a:spcPct val="120000"/>
              </a:lnSpc>
              <a:spcAft>
                <a:spcPts val="600"/>
              </a:spcAft>
              <a:buNone/>
              <a:defRPr/>
            </a:pPr>
            <a:endParaRPr lang="en-US" sz="1800" dirty="0"/>
          </a:p>
        </p:txBody>
      </p:sp>
      <p:sp>
        <p:nvSpPr>
          <p:cNvPr id="6148" name="TextBox 3"/>
          <p:cNvSpPr txBox="1">
            <a:spLocks noChangeArrowheads="1"/>
          </p:cNvSpPr>
          <p:nvPr/>
        </p:nvSpPr>
        <p:spPr bwMode="auto">
          <a:xfrm>
            <a:off x="4164013" y="6324601"/>
            <a:ext cx="501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b="1" i="1">
                <a:latin typeface="Verdana" pitchFamily="34" charset="0"/>
              </a:rPr>
              <a:t>      </a:t>
            </a:r>
            <a:endParaRPr lang="en-US" sz="1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89294" y="1091988"/>
            <a:ext cx="9201615" cy="1143000"/>
          </a:xfrm>
        </p:spPr>
        <p:txBody>
          <a:bodyPr/>
          <a:lstStyle/>
          <a:p>
            <a:r>
              <a:rPr lang="en-US" b="1" dirty="0"/>
              <a:t>Instructions</a:t>
            </a:r>
          </a:p>
        </p:txBody>
      </p:sp>
      <p:sp>
        <p:nvSpPr>
          <p:cNvPr id="18437" name="Rectangle 3"/>
          <p:cNvSpPr>
            <a:spLocks noGrp="1" noChangeArrowheads="1"/>
          </p:cNvSpPr>
          <p:nvPr>
            <p:ph idx="1"/>
          </p:nvPr>
        </p:nvSpPr>
        <p:spPr>
          <a:xfrm>
            <a:off x="789294" y="2539788"/>
            <a:ext cx="10526752" cy="3810000"/>
          </a:xfrm>
        </p:spPr>
        <p:txBody>
          <a:bodyPr>
            <a:normAutofit/>
          </a:bodyPr>
          <a:lstStyle/>
          <a:p>
            <a:pPr>
              <a:lnSpc>
                <a:spcPct val="120000"/>
              </a:lnSpc>
              <a:spcAft>
                <a:spcPts val="600"/>
              </a:spcAft>
              <a:buNone/>
              <a:defRPr/>
            </a:pPr>
            <a:r>
              <a:rPr lang="en-US" sz="2100" i="1" dirty="0">
                <a:solidFill>
                  <a:schemeClr val="accent2"/>
                </a:solidFill>
              </a:rPr>
              <a:t>    </a:t>
            </a:r>
            <a:r>
              <a:rPr lang="en-US" sz="2100" u="sng" dirty="0">
                <a:ea typeface="Verdana" panose="020B0604030504040204" pitchFamily="34" charset="0"/>
              </a:rPr>
              <a:t>COMMERCIALISM</a:t>
            </a:r>
            <a:endParaRPr lang="en-US" sz="2100" dirty="0">
              <a:ea typeface="Verdana" panose="020B0604030504040204" pitchFamily="34" charset="0"/>
            </a:endParaRPr>
          </a:p>
          <a:p>
            <a:pPr>
              <a:spcAft>
                <a:spcPts val="600"/>
              </a:spcAft>
              <a:defRPr/>
            </a:pPr>
            <a:r>
              <a:rPr lang="en-US" sz="2000" dirty="0">
                <a:ea typeface="Verdana" panose="020B0604030504040204" pitchFamily="34" charset="0"/>
              </a:rPr>
              <a:t>All presentations must conform to AFS commercialism standards. (see AFS Author’s Guide for the 2019 Congress)</a:t>
            </a:r>
          </a:p>
          <a:p>
            <a:pPr>
              <a:spcAft>
                <a:spcPts val="600"/>
              </a:spcAft>
              <a:defRPr/>
            </a:pPr>
            <a:r>
              <a:rPr lang="en-US" sz="2000" dirty="0">
                <a:ea typeface="Verdana" panose="020B0604030504040204" pitchFamily="34" charset="0"/>
              </a:rPr>
              <a:t>If you desire, your company logo can be attached to the opening slide of your presentation only.</a:t>
            </a:r>
          </a:p>
          <a:p>
            <a:pPr>
              <a:spcAft>
                <a:spcPts val="600"/>
              </a:spcAft>
              <a:defRPr/>
            </a:pPr>
            <a:r>
              <a:rPr lang="en-US" sz="2000" dirty="0">
                <a:ea typeface="Verdana" panose="020B0604030504040204" pitchFamily="34" charset="0"/>
              </a:rPr>
              <a:t>No other use of the logo is permitted and will not be allowed on other slides. </a:t>
            </a:r>
          </a:p>
          <a:p>
            <a:pPr>
              <a:spcAft>
                <a:spcPts val="600"/>
              </a:spcAft>
              <a:defRPr/>
            </a:pPr>
            <a:r>
              <a:rPr lang="en-US" sz="2000" dirty="0">
                <a:ea typeface="Verdana" panose="020B0604030504040204" pitchFamily="34" charset="0"/>
              </a:rPr>
              <a:t>Your name and company affiliation will be included in the official program and on the opening slide for the session. Speaker contact information may be included on the final slide. </a:t>
            </a:r>
          </a:p>
        </p:txBody>
      </p:sp>
      <p:sp>
        <p:nvSpPr>
          <p:cNvPr id="7172" name="TextBox 2"/>
          <p:cNvSpPr txBox="1">
            <a:spLocks noChangeArrowheads="1"/>
          </p:cNvSpPr>
          <p:nvPr/>
        </p:nvSpPr>
        <p:spPr bwMode="auto">
          <a:xfrm>
            <a:off x="4164013" y="6324601"/>
            <a:ext cx="501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sz="1200" b="1" i="1">
                <a:latin typeface="Verdana" pitchFamily="34" charset="0"/>
              </a:rPr>
              <a:t>      </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702527" y="1082814"/>
            <a:ext cx="9279673" cy="1143000"/>
          </a:xfrm>
        </p:spPr>
        <p:txBody>
          <a:bodyPr/>
          <a:lstStyle/>
          <a:p>
            <a:r>
              <a:rPr lang="en-US" b="1" dirty="0"/>
              <a:t>Instructions</a:t>
            </a:r>
          </a:p>
        </p:txBody>
      </p:sp>
      <p:sp>
        <p:nvSpPr>
          <p:cNvPr id="18437" name="Rectangle 3"/>
          <p:cNvSpPr>
            <a:spLocks noGrp="1" noChangeArrowheads="1"/>
          </p:cNvSpPr>
          <p:nvPr>
            <p:ph idx="1"/>
          </p:nvPr>
        </p:nvSpPr>
        <p:spPr>
          <a:xfrm>
            <a:off x="702527" y="2454414"/>
            <a:ext cx="10270273" cy="4267200"/>
          </a:xfrm>
        </p:spPr>
        <p:txBody>
          <a:bodyPr/>
          <a:lstStyle/>
          <a:p>
            <a:pPr>
              <a:lnSpc>
                <a:spcPct val="120000"/>
              </a:lnSpc>
              <a:spcAft>
                <a:spcPts val="600"/>
              </a:spcAft>
              <a:buNone/>
              <a:defRPr/>
            </a:pPr>
            <a:r>
              <a:rPr lang="en-US" sz="2100" i="1" dirty="0">
                <a:solidFill>
                  <a:schemeClr val="accent2"/>
                </a:solidFill>
              </a:rPr>
              <a:t>    </a:t>
            </a:r>
            <a:r>
              <a:rPr lang="en-US" sz="2100" u="sng" dirty="0">
                <a:ea typeface="Verdana" panose="020B0604030504040204" pitchFamily="34" charset="0"/>
              </a:rPr>
              <a:t>COMMERCIALISM </a:t>
            </a:r>
          </a:p>
          <a:p>
            <a:pPr>
              <a:spcAft>
                <a:spcPts val="600"/>
              </a:spcAft>
              <a:defRPr/>
            </a:pPr>
            <a:r>
              <a:rPr lang="en-US" sz="2000" dirty="0"/>
              <a:t>All presentations will be reviewed for commercialism. AFS reserves the right to modify any presentation to remove commercial references.</a:t>
            </a:r>
          </a:p>
          <a:p>
            <a:pPr>
              <a:spcAft>
                <a:spcPts val="600"/>
              </a:spcAft>
              <a:defRPr/>
            </a:pPr>
            <a:r>
              <a:rPr lang="en-US" sz="2000" dirty="0"/>
              <a:t>If you change or modify your PowerPoint presentation and bring a revised version (different than the one submitted before the congress) to AFS staff on-site at the Congress, you will not be able to present the revised PowerPoint until the presentation has been reviewed for compliance with the commercialism guidelines. Please provide adequate time for review.</a:t>
            </a:r>
          </a:p>
          <a:p>
            <a:pPr>
              <a:spcAft>
                <a:spcPts val="600"/>
              </a:spcAft>
              <a:defRPr/>
            </a:pPr>
            <a:r>
              <a:rPr lang="en-US" sz="2000" dirty="0"/>
              <a:t>AFS reserves the right to stop any presentation in progress which violates the commercialism guidelines. </a:t>
            </a:r>
          </a:p>
        </p:txBody>
      </p:sp>
      <p:sp>
        <p:nvSpPr>
          <p:cNvPr id="7" name="Rectangle 7"/>
          <p:cNvSpPr txBox="1">
            <a:spLocks noChangeArrowheads="1"/>
          </p:cNvSpPr>
          <p:nvPr/>
        </p:nvSpPr>
        <p:spPr bwMode="auto">
          <a:xfrm>
            <a:off x="2362200" y="6324600"/>
            <a:ext cx="76200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en-US"/>
            </a:defPPr>
            <a:lvl1pPr algn="ctr" rtl="0" eaLnBrk="0" fontAlgn="base" hangingPunct="0">
              <a:spcBef>
                <a:spcPct val="0"/>
              </a:spcBef>
              <a:spcAft>
                <a:spcPct val="0"/>
              </a:spcAft>
              <a:defRPr sz="1600" i="1" kern="1200">
                <a:solidFill>
                  <a:schemeClr val="tx1"/>
                </a:solidFill>
                <a:effectLst>
                  <a:outerShdw blurRad="38100" dist="38100" dir="2700000" algn="tl">
                    <a:srgbClr val="000000"/>
                  </a:outerShdw>
                </a:effectLst>
                <a:latin typeface="Verdana" pitchFamily="34" charset="0"/>
                <a:ea typeface="+mn-ea"/>
                <a:cs typeface="Arial" charset="0"/>
              </a:defRPr>
            </a:lvl1pPr>
            <a:lvl2pPr marL="742950" indent="-285750" algn="l" rtl="0" eaLnBrk="0" fontAlgn="base" hangingPunct="0">
              <a:spcBef>
                <a:spcPct val="0"/>
              </a:spcBef>
              <a:spcAft>
                <a:spcPct val="0"/>
              </a:spcAft>
              <a:defRPr sz="2400" kern="1200">
                <a:solidFill>
                  <a:schemeClr val="tx1"/>
                </a:solidFill>
                <a:latin typeface="Verdana" pitchFamily="34" charset="0"/>
                <a:ea typeface="+mn-ea"/>
                <a:cs typeface="Arial" charset="0"/>
              </a:defRPr>
            </a:lvl2pPr>
            <a:lvl3pPr marL="1143000" indent="-228600" algn="l" rtl="0" eaLnBrk="0" fontAlgn="base" hangingPunct="0">
              <a:spcBef>
                <a:spcPct val="0"/>
              </a:spcBef>
              <a:spcAft>
                <a:spcPct val="0"/>
              </a:spcAft>
              <a:defRPr sz="2400" kern="1200">
                <a:solidFill>
                  <a:schemeClr val="tx1"/>
                </a:solidFill>
                <a:latin typeface="Verdana" pitchFamily="34" charset="0"/>
                <a:ea typeface="+mn-ea"/>
                <a:cs typeface="Arial" charset="0"/>
              </a:defRPr>
            </a:lvl3pPr>
            <a:lvl4pPr marL="1600200" indent="-228600" algn="l" rtl="0" eaLnBrk="0" fontAlgn="base" hangingPunct="0">
              <a:spcBef>
                <a:spcPct val="0"/>
              </a:spcBef>
              <a:spcAft>
                <a:spcPct val="0"/>
              </a:spcAft>
              <a:defRPr sz="2400" kern="1200">
                <a:solidFill>
                  <a:schemeClr val="tx1"/>
                </a:solidFill>
                <a:latin typeface="Verdana" pitchFamily="34" charset="0"/>
                <a:ea typeface="+mn-ea"/>
                <a:cs typeface="Arial" charset="0"/>
              </a:defRPr>
            </a:lvl4pPr>
            <a:lvl5pPr marL="2057400" indent="-228600" algn="l" rtl="0" eaLnBrk="0" fontAlgn="base" hangingPunct="0">
              <a:spcBef>
                <a:spcPct val="0"/>
              </a:spcBef>
              <a:spcAft>
                <a:spcPct val="0"/>
              </a:spcAft>
              <a:defRPr sz="2400" kern="1200">
                <a:solidFill>
                  <a:schemeClr val="tx1"/>
                </a:solidFill>
                <a:latin typeface="Verdana" pitchFamily="34" charset="0"/>
                <a:ea typeface="+mn-ea"/>
                <a:cs typeface="Arial" charset="0"/>
              </a:defRPr>
            </a:lvl5pPr>
            <a:lvl6pPr marL="25146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6pPr>
            <a:lvl7pPr marL="29718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7pPr>
            <a:lvl8pPr marL="34290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8pPr>
            <a:lvl9pPr marL="3886200" indent="-228600" algn="l" defTabSz="914400" rtl="0" eaLnBrk="0" fontAlgn="base" latinLnBrk="0" hangingPunct="0">
              <a:spcBef>
                <a:spcPct val="0"/>
              </a:spcBef>
              <a:spcAft>
                <a:spcPct val="0"/>
              </a:spcAft>
              <a:defRPr sz="2400" kern="1200">
                <a:solidFill>
                  <a:schemeClr val="tx1"/>
                </a:solidFill>
                <a:latin typeface="Verdana" pitchFamily="34" charset="0"/>
                <a:ea typeface="+mn-ea"/>
                <a:cs typeface="Arial" charset="0"/>
              </a:defRPr>
            </a:lvl9pPr>
          </a:lstStyle>
          <a:p>
            <a:pPr>
              <a:defRPr/>
            </a:pP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869795" y="1091982"/>
            <a:ext cx="9112405" cy="990600"/>
          </a:xfrm>
        </p:spPr>
        <p:txBody>
          <a:bodyPr/>
          <a:lstStyle/>
          <a:p>
            <a:r>
              <a:rPr lang="en-US" b="1" dirty="0"/>
              <a:t>Instructions</a:t>
            </a:r>
          </a:p>
        </p:txBody>
      </p:sp>
      <p:sp>
        <p:nvSpPr>
          <p:cNvPr id="48131" name="Rectangle 3"/>
          <p:cNvSpPr>
            <a:spLocks noGrp="1" noChangeArrowheads="1"/>
          </p:cNvSpPr>
          <p:nvPr>
            <p:ph idx="1"/>
          </p:nvPr>
        </p:nvSpPr>
        <p:spPr>
          <a:xfrm>
            <a:off x="869795" y="2311182"/>
            <a:ext cx="10292576" cy="4211538"/>
          </a:xfrm>
        </p:spPr>
        <p:txBody>
          <a:bodyPr>
            <a:normAutofit/>
          </a:bodyPr>
          <a:lstStyle/>
          <a:p>
            <a:pPr>
              <a:lnSpc>
                <a:spcPct val="120000"/>
              </a:lnSpc>
              <a:spcAft>
                <a:spcPct val="50000"/>
              </a:spcAft>
              <a:buFontTx/>
              <a:buNone/>
              <a:defRPr/>
            </a:pPr>
            <a:r>
              <a:rPr lang="en-US" sz="2100" u="sng" dirty="0">
                <a:ea typeface="Verdana" panose="020B0604030504040204" pitchFamily="34" charset="0"/>
              </a:rPr>
              <a:t>VIDEO</a:t>
            </a:r>
          </a:p>
          <a:p>
            <a:pPr marL="0">
              <a:lnSpc>
                <a:spcPct val="120000"/>
              </a:lnSpc>
              <a:spcAft>
                <a:spcPct val="50000"/>
              </a:spcAft>
              <a:buNone/>
              <a:defRPr/>
            </a:pPr>
            <a:r>
              <a:rPr lang="en-US" sz="2000" dirty="0">
                <a:ea typeface="Verdana" panose="020B0604030504040204" pitchFamily="34" charset="0"/>
              </a:rPr>
              <a:t>Please follow these instructions if you plan to use any video clips in your presentation.</a:t>
            </a:r>
          </a:p>
          <a:p>
            <a:pPr marL="0" indent="0">
              <a:lnSpc>
                <a:spcPct val="80000"/>
              </a:lnSpc>
              <a:spcAft>
                <a:spcPct val="50000"/>
              </a:spcAft>
              <a:buNone/>
              <a:defRPr/>
            </a:pPr>
            <a:r>
              <a:rPr lang="en-US" sz="2000" dirty="0">
                <a:ea typeface="Verdana" panose="020B0604030504040204" pitchFamily="34" charset="0"/>
              </a:rPr>
              <a:t>Step 1:  Select the “Insert Tab”</a:t>
            </a:r>
          </a:p>
          <a:p>
            <a:pPr marL="0" indent="0">
              <a:spcBef>
                <a:spcPts val="0"/>
              </a:spcBef>
              <a:buNone/>
              <a:defRPr/>
            </a:pPr>
            <a:r>
              <a:rPr lang="en-US" sz="2000" dirty="0">
                <a:ea typeface="Verdana" panose="020B0604030504040204" pitchFamily="34" charset="0"/>
              </a:rPr>
              <a:t>Step 2:  Within the “Media” pane, select “Video” then </a:t>
            </a:r>
          </a:p>
          <a:p>
            <a:pPr marL="0" indent="0">
              <a:spcBef>
                <a:spcPts val="0"/>
              </a:spcBef>
              <a:spcAft>
                <a:spcPts val="1200"/>
              </a:spcAft>
              <a:buNone/>
              <a:defRPr/>
            </a:pPr>
            <a:r>
              <a:rPr lang="en-US" sz="2000" dirty="0">
                <a:ea typeface="Verdana" panose="020B0604030504040204" pitchFamily="34" charset="0"/>
              </a:rPr>
              <a:t>             select “Video from File.”</a:t>
            </a:r>
          </a:p>
          <a:p>
            <a:pPr marL="0" indent="0">
              <a:spcBef>
                <a:spcPts val="0"/>
              </a:spcBef>
              <a:spcAft>
                <a:spcPts val="1200"/>
              </a:spcAft>
              <a:buNone/>
              <a:defRPr/>
            </a:pPr>
            <a:r>
              <a:rPr lang="en-US" sz="2000" dirty="0">
                <a:ea typeface="Verdana" panose="020B0604030504040204" pitchFamily="34" charset="0"/>
              </a:rPr>
              <a:t>Step 3:  Browse for video</a:t>
            </a:r>
          </a:p>
          <a:p>
            <a:pPr marL="0" indent="0">
              <a:spcBef>
                <a:spcPts val="0"/>
              </a:spcBef>
              <a:spcAft>
                <a:spcPts val="1200"/>
              </a:spcAft>
              <a:buNone/>
              <a:defRPr/>
            </a:pPr>
            <a:endParaRPr lang="en-US" sz="2000" dirty="0">
              <a:ea typeface="Verdana" panose="020B0604030504040204" pitchFamily="34" charset="0"/>
            </a:endParaRPr>
          </a:p>
          <a:p>
            <a:pPr marL="0" indent="0" algn="ctr">
              <a:spcBef>
                <a:spcPts val="0"/>
              </a:spcBef>
              <a:spcAft>
                <a:spcPts val="1200"/>
              </a:spcAft>
              <a:buNone/>
              <a:defRPr/>
            </a:pPr>
            <a:r>
              <a:rPr lang="en-US" sz="2000" dirty="0">
                <a:ea typeface="Verdana" panose="020B0604030504040204" pitchFamily="34" charset="0"/>
              </a:rPr>
              <a:t>Do Not Copy and Paste the File or Video Itself in the PPT File</a:t>
            </a:r>
          </a:p>
          <a:p>
            <a:pPr marL="0" indent="0">
              <a:lnSpc>
                <a:spcPct val="80000"/>
              </a:lnSpc>
              <a:spcAft>
                <a:spcPct val="50000"/>
              </a:spcAft>
              <a:buNone/>
              <a:defRPr/>
            </a:pPr>
            <a:endParaRPr lang="en-US" sz="2000" dirty="0"/>
          </a:p>
          <a:p>
            <a:pPr marL="0" indent="0">
              <a:lnSpc>
                <a:spcPct val="80000"/>
              </a:lnSpc>
              <a:spcAft>
                <a:spcPct val="50000"/>
              </a:spcAft>
              <a:buNone/>
              <a:defRPr/>
            </a:pPr>
            <a:endParaRPr lang="en-US" sz="2000" dirty="0"/>
          </a:p>
          <a:p>
            <a:pPr marL="0" indent="0">
              <a:lnSpc>
                <a:spcPct val="80000"/>
              </a:lnSpc>
              <a:spcAft>
                <a:spcPct val="50000"/>
              </a:spcAft>
              <a:buNone/>
              <a:defRPr/>
            </a:pPr>
            <a:endParaRPr lang="en-US" sz="2000" dirty="0"/>
          </a:p>
          <a:p>
            <a:pPr>
              <a:lnSpc>
                <a:spcPct val="80000"/>
              </a:lnSpc>
              <a:defRPr/>
            </a:pPr>
            <a:endParaRPr lang="en-US" sz="2000" dirty="0"/>
          </a:p>
          <a:p>
            <a:pPr>
              <a:lnSpc>
                <a:spcPct val="120000"/>
              </a:lnSpc>
              <a:spcAft>
                <a:spcPct val="50000"/>
              </a:spcAft>
              <a:defRPr/>
            </a:pP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80000"/>
              </a:lnSpc>
              <a:spcAft>
                <a:spcPct val="50000"/>
              </a:spcAft>
              <a:buNone/>
              <a:defRPr/>
            </a:pPr>
            <a:r>
              <a:rPr lang="en-US" sz="2100" dirty="0">
                <a:ea typeface="Verdana" panose="020B0604030504040204" pitchFamily="34" charset="0"/>
              </a:rPr>
              <a:t>VIDEO - Cont’d</a:t>
            </a:r>
            <a:r>
              <a:rPr lang="en-US" u="none" dirty="0">
                <a:ea typeface="Verdana" panose="020B0604030504040204" pitchFamily="34" charset="0"/>
              </a:rPr>
              <a:t>.</a:t>
            </a:r>
          </a:p>
          <a:p>
            <a:pPr>
              <a:lnSpc>
                <a:spcPct val="80000"/>
              </a:lnSpc>
              <a:spcAft>
                <a:spcPct val="50000"/>
              </a:spcAft>
              <a:defRPr/>
            </a:pPr>
            <a:r>
              <a:rPr lang="en-US" sz="2000" dirty="0">
                <a:ea typeface="Verdana" panose="020B0604030504040204" pitchFamily="34" charset="0"/>
              </a:rPr>
              <a:t>All video clips should be submitted in ‘AVI’ or ‘MPEG1’ formats. </a:t>
            </a:r>
          </a:p>
          <a:p>
            <a:pPr>
              <a:lnSpc>
                <a:spcPct val="80000"/>
              </a:lnSpc>
              <a:spcAft>
                <a:spcPct val="50000"/>
              </a:spcAft>
              <a:defRPr/>
            </a:pPr>
            <a:r>
              <a:rPr lang="en-US" sz="2000" dirty="0">
                <a:ea typeface="Verdana" panose="020B0604030504040204" pitchFamily="34" charset="0"/>
              </a:rPr>
              <a:t>Please use standard formats. </a:t>
            </a:r>
          </a:p>
          <a:p>
            <a:pPr>
              <a:lnSpc>
                <a:spcPct val="80000"/>
              </a:lnSpc>
              <a:spcAft>
                <a:spcPct val="50000"/>
              </a:spcAft>
              <a:defRPr/>
            </a:pPr>
            <a:r>
              <a:rPr lang="en-US" sz="2000" dirty="0">
                <a:ea typeface="Verdana" panose="020B0604030504040204" pitchFamily="34" charset="0"/>
              </a:rPr>
              <a:t>(For example AVI files encoded with mpeg4 is not standard and requires special codes to run.)</a:t>
            </a:r>
          </a:p>
          <a:p>
            <a:pPr>
              <a:lnSpc>
                <a:spcPct val="80000"/>
              </a:lnSpc>
              <a:spcAft>
                <a:spcPct val="50000"/>
              </a:spcAft>
              <a:defRPr/>
            </a:pPr>
            <a:r>
              <a:rPr lang="en-US" sz="2000" dirty="0">
                <a:ea typeface="Verdana" panose="020B0604030504040204" pitchFamily="34" charset="0"/>
              </a:rPr>
              <a:t>File size: 150KB MPEG1 (352x240) is about 10.2MB and runs for about 1 minute.</a:t>
            </a:r>
          </a:p>
          <a:p>
            <a:endParaRPr lang="en-US" dirty="0"/>
          </a:p>
        </p:txBody>
      </p:sp>
    </p:spTree>
    <p:extLst>
      <p:ext uri="{BB962C8B-B14F-4D97-AF65-F5344CB8AC3E}">
        <p14:creationId xmlns:p14="http://schemas.microsoft.com/office/powerpoint/2010/main" val="32959590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79373" y="1081830"/>
            <a:ext cx="8470616" cy="1130147"/>
          </a:xfrm>
        </p:spPr>
        <p:txBody>
          <a:bodyPr>
            <a:normAutofit fontScale="90000"/>
          </a:bodyPr>
          <a:lstStyle/>
          <a:p>
            <a:r>
              <a:rPr lang="en-US" sz="3600" b="1" dirty="0"/>
              <a:t>For additional information, please contact:</a:t>
            </a:r>
            <a:br>
              <a:rPr lang="en-US" sz="3600" b="1" dirty="0"/>
            </a:br>
            <a:endParaRPr lang="en-US" sz="3600" b="1" i="1" dirty="0"/>
          </a:p>
        </p:txBody>
      </p:sp>
      <p:sp>
        <p:nvSpPr>
          <p:cNvPr id="11267" name="Rectangle 3"/>
          <p:cNvSpPr>
            <a:spLocks noGrp="1" noChangeArrowheads="1"/>
          </p:cNvSpPr>
          <p:nvPr>
            <p:ph idx="1"/>
          </p:nvPr>
        </p:nvSpPr>
        <p:spPr>
          <a:xfrm>
            <a:off x="1779373" y="1960414"/>
            <a:ext cx="7772400" cy="2438400"/>
          </a:xfrm>
        </p:spPr>
        <p:txBody>
          <a:bodyPr>
            <a:normAutofit fontScale="92500" lnSpcReduction="10000"/>
          </a:bodyPr>
          <a:lstStyle/>
          <a:p>
            <a:pPr>
              <a:lnSpc>
                <a:spcPct val="90000"/>
              </a:lnSpc>
            </a:pPr>
            <a:r>
              <a:rPr lang="en-US" sz="2400" dirty="0"/>
              <a:t>Name</a:t>
            </a:r>
          </a:p>
          <a:p>
            <a:pPr>
              <a:lnSpc>
                <a:spcPct val="90000"/>
              </a:lnSpc>
            </a:pPr>
            <a:r>
              <a:rPr lang="en-US" sz="2400" dirty="0"/>
              <a:t>Address</a:t>
            </a:r>
          </a:p>
          <a:p>
            <a:pPr>
              <a:lnSpc>
                <a:spcPct val="90000"/>
              </a:lnSpc>
            </a:pPr>
            <a:r>
              <a:rPr lang="en-US" sz="2400" dirty="0"/>
              <a:t>Phone</a:t>
            </a:r>
          </a:p>
          <a:p>
            <a:pPr>
              <a:lnSpc>
                <a:spcPct val="90000"/>
              </a:lnSpc>
            </a:pPr>
            <a:r>
              <a:rPr lang="en-US" sz="2400" dirty="0"/>
              <a:t>Fax</a:t>
            </a:r>
          </a:p>
          <a:p>
            <a:pPr>
              <a:lnSpc>
                <a:spcPct val="90000"/>
              </a:lnSpc>
            </a:pPr>
            <a:r>
              <a:rPr lang="en-US" sz="2400" dirty="0"/>
              <a:t>Email</a:t>
            </a:r>
          </a:p>
          <a:p>
            <a:pPr>
              <a:lnSpc>
                <a:spcPct val="90000"/>
              </a:lnSpc>
            </a:pPr>
            <a:r>
              <a:rPr lang="en-US" sz="2400" dirty="0"/>
              <a:t>Web Site Address</a:t>
            </a:r>
          </a:p>
          <a:p>
            <a:endParaRPr lang="en-US" dirty="0"/>
          </a:p>
        </p:txBody>
      </p:sp>
      <p:sp>
        <p:nvSpPr>
          <p:cNvPr id="11268" name="Text Box 4"/>
          <p:cNvSpPr txBox="1">
            <a:spLocks noChangeArrowheads="1"/>
          </p:cNvSpPr>
          <p:nvPr/>
        </p:nvSpPr>
        <p:spPr bwMode="auto">
          <a:xfrm>
            <a:off x="1779373" y="4548618"/>
            <a:ext cx="8382000" cy="1323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2000" dirty="0">
                <a:latin typeface="Arial" charset="0"/>
                <a:cs typeface="Arial" charset="0"/>
              </a:rPr>
              <a:t>Your name and company affiliation will be included in AFS Congress promotional material, in the official program and on the opening slide for the session. Speaker contact information may be included on the final slide as indicated above if desired.  </a:t>
            </a:r>
          </a:p>
        </p:txBody>
      </p:sp>
      <p:sp>
        <p:nvSpPr>
          <p:cNvPr id="11269" name="TextBox 1"/>
          <p:cNvSpPr txBox="1">
            <a:spLocks noChangeArrowheads="1"/>
          </p:cNvSpPr>
          <p:nvPr/>
        </p:nvSpPr>
        <p:spPr bwMode="auto">
          <a:xfrm>
            <a:off x="5859463" y="6172201"/>
            <a:ext cx="5016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a:r>
              <a:rPr lang="en-US" b="1" i="1">
                <a:latin typeface="Verdana" pitchFamily="34" charset="0"/>
              </a:rPr>
              <a:t>   </a:t>
            </a:r>
            <a:endParaRPr lang="en-US" sz="1200"/>
          </a:p>
        </p:txBody>
      </p:sp>
    </p:spTree>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rosted Glass">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astExpo PPT template-instructions  -  Read-Only" id="{0926A92B-0166-4F86-8414-B8F4ED3A19E8}" vid="{A8940840-AB4E-4D18-ADEA-D29AE6A33E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82E9C4896F93449F52050F4238AC3A" ma:contentTypeVersion="16" ma:contentTypeDescription="Create a new document." ma:contentTypeScope="" ma:versionID="535207bc02dcbf5711ff6476412c2f77">
  <xsd:schema xmlns:xsd="http://www.w3.org/2001/XMLSchema" xmlns:xs="http://www.w3.org/2001/XMLSchema" xmlns:p="http://schemas.microsoft.com/office/2006/metadata/properties" xmlns:ns2="6f1f62df-1415-4863-b483-d1372cbfade4" xmlns:ns3="81cbcf19-2902-439c-9a1c-5d26ecbae668" targetNamespace="http://schemas.microsoft.com/office/2006/metadata/properties" ma:root="true" ma:fieldsID="d289a3aa08cc33a02088fdc73b6710b6" ns2:_="" ns3:_="">
    <xsd:import namespace="6f1f62df-1415-4863-b483-d1372cbfade4"/>
    <xsd:import namespace="81cbcf19-2902-439c-9a1c-5d26ecbae66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element ref="ns2:MediaLengthInSeconds" minOccurs="0"/>
                <xsd:element ref="ns2:lcf76f155ced4ddcb4097134ff3c332f" minOccurs="0"/>
                <xsd:element ref="ns3: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1f62df-1415-4863-b483-d1372cbfad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34c53b95-28c4-408a-ba67-00240586268b" ma:termSetId="09814cd3-568e-fe90-9814-8d621ff8fb84" ma:anchorId="fba54fb3-c3e1-fe81-a776-ca4b69148c4d" ma:open="true" ma:isKeyword="false">
      <xsd:complexType>
        <xsd:sequence>
          <xsd:element ref="pc:Terms" minOccurs="0" maxOccurs="1"/>
        </xsd:sequence>
      </xsd:complex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1cbcf19-2902-439c-9a1c-5d26ecbae668"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d2bece5-3d43-4702-a248-467625f812bb}" ma:internalName="TaxCatchAll" ma:showField="CatchAllData" ma:web="81cbcf19-2902-439c-9a1c-5d26ecbae66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6f1f62df-1415-4863-b483-d1372cbfade4">
      <Terms xmlns="http://schemas.microsoft.com/office/infopath/2007/PartnerControls"/>
    </lcf76f155ced4ddcb4097134ff3c332f>
    <TaxCatchAll xmlns="81cbcf19-2902-439c-9a1c-5d26ecbae668" xsi:nil="true"/>
  </documentManagement>
</p:properties>
</file>

<file path=customXml/itemProps1.xml><?xml version="1.0" encoding="utf-8"?>
<ds:datastoreItem xmlns:ds="http://schemas.openxmlformats.org/officeDocument/2006/customXml" ds:itemID="{0E1D9278-51AD-4A63-BD34-D12E0C737C1F}"/>
</file>

<file path=customXml/itemProps2.xml><?xml version="1.0" encoding="utf-8"?>
<ds:datastoreItem xmlns:ds="http://schemas.openxmlformats.org/officeDocument/2006/customXml" ds:itemID="{400FEA8D-D358-4C5D-9093-CFD19C0CA764}"/>
</file>

<file path=customXml/itemProps3.xml><?xml version="1.0" encoding="utf-8"?>
<ds:datastoreItem xmlns:ds="http://schemas.openxmlformats.org/officeDocument/2006/customXml" ds:itemID="{A0B66382-FE7C-423A-A3C7-9EEF7E65C328}"/>
</file>

<file path=docProps/app.xml><?xml version="1.0" encoding="utf-8"?>
<Properties xmlns="http://schemas.openxmlformats.org/officeDocument/2006/extended-properties" xmlns:vt="http://schemas.openxmlformats.org/officeDocument/2006/docPropsVTypes">
  <Template>CastExpo PPT template-instructions</Template>
  <TotalTime>118</TotalTime>
  <Words>684</Words>
  <Application>Microsoft Office PowerPoint</Application>
  <PresentationFormat>Widescreen</PresentationFormat>
  <Paragraphs>58</Paragraphs>
  <Slides>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Arial Narrow</vt:lpstr>
      <vt:lpstr>Calibri</vt:lpstr>
      <vt:lpstr>Verdana</vt:lpstr>
      <vt:lpstr>Office Theme</vt:lpstr>
      <vt:lpstr>PowerPoint Presentation</vt:lpstr>
      <vt:lpstr>PowerPoint Presentation</vt:lpstr>
      <vt:lpstr>Instructions</vt:lpstr>
      <vt:lpstr>Instructions</vt:lpstr>
      <vt:lpstr>Instructions</vt:lpstr>
      <vt:lpstr>Instructions</vt:lpstr>
      <vt:lpstr>Instructions</vt:lpstr>
      <vt:lpstr>PowerPoint Presentation</vt:lpstr>
      <vt:lpstr>For additional information, please contact: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 Matticks</dc:creator>
  <cp:lastModifiedBy>Tyler Buchenot</cp:lastModifiedBy>
  <cp:revision>13</cp:revision>
  <dcterms:created xsi:type="dcterms:W3CDTF">2019-06-05T18:15:42Z</dcterms:created>
  <dcterms:modified xsi:type="dcterms:W3CDTF">2024-06-24T16:26:25Z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133159329</vt:i4>
  </property>
  <property fmtid="{D5CDD505-2E9C-101B-9397-08002B2CF9AE}" pid="3" name="_NewReviewCycle">
    <vt:lpwstr/>
  </property>
  <property fmtid="{D5CDD505-2E9C-101B-9397-08002B2CF9AE}" pid="4" name="_EmailSubject">
    <vt:lpwstr>AFS PowerPoint Template</vt:lpwstr>
  </property>
  <property fmtid="{D5CDD505-2E9C-101B-9397-08002B2CF9AE}" pid="5" name="_AuthorEmail">
    <vt:lpwstr>MLakas@afsinc.org</vt:lpwstr>
  </property>
  <property fmtid="{D5CDD505-2E9C-101B-9397-08002B2CF9AE}" pid="6" name="_AuthorEmailDisplayName">
    <vt:lpwstr>Mike Lakas</vt:lpwstr>
  </property>
  <property fmtid="{D5CDD505-2E9C-101B-9397-08002B2CF9AE}" pid="7" name="ContentTypeId">
    <vt:lpwstr>0x0101005E82E9C4896F93449F52050F4238AC3A</vt:lpwstr>
  </property>
</Properties>
</file>