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8"/>
  </p:notesMasterIdLst>
  <p:handoutMasterIdLst>
    <p:handoutMasterId r:id="rId9"/>
  </p:handoutMasterIdLst>
  <p:sldIdLst>
    <p:sldId id="260" r:id="rId5"/>
    <p:sldId id="262"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644"/>
    <a:srgbClr val="1F41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4" autoAdjust="0"/>
    <p:restoredTop sz="94660"/>
  </p:normalViewPr>
  <p:slideViewPr>
    <p:cSldViewPr snapToGrid="0">
      <p:cViewPr varScale="1">
        <p:scale>
          <a:sx n="60" d="100"/>
          <a:sy n="60" d="100"/>
        </p:scale>
        <p:origin x="34" y="403"/>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FCA0454-BA1B-4BA2-807E-36260FB2BDC6}" type="datetimeFigureOut">
              <a:rPr lang="en-US" smtClean="0"/>
              <a:t>1/31/2025</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A8C99E5-57E9-4396-A63A-9883AA496014}" type="slidenum">
              <a:rPr lang="en-US" smtClean="0"/>
              <a:t>‹#›</a:t>
            </a:fld>
            <a:endParaRPr lang="en-US" dirty="0"/>
          </a:p>
        </p:txBody>
      </p:sp>
    </p:spTree>
    <p:extLst>
      <p:ext uri="{BB962C8B-B14F-4D97-AF65-F5344CB8AC3E}">
        <p14:creationId xmlns:p14="http://schemas.microsoft.com/office/powerpoint/2010/main" val="261134636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0044C6-87FD-4617-8988-8F1779443D62}" type="datetimeFigureOut">
              <a:rPr lang="en-US" smtClean="0"/>
              <a:t>1/31/2025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9E02DB-1948-4FEC-A7D7-9FB8026E3E9C}" type="slidenum">
              <a:rPr lang="en-US" smtClean="0"/>
              <a:t>‹#›</a:t>
            </a:fld>
            <a:endParaRPr lang="en-US" dirty="0"/>
          </a:p>
        </p:txBody>
      </p:sp>
    </p:spTree>
    <p:extLst>
      <p:ext uri="{BB962C8B-B14F-4D97-AF65-F5344CB8AC3E}">
        <p14:creationId xmlns:p14="http://schemas.microsoft.com/office/powerpoint/2010/main" val="311472396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Footer Placeholder 23"/>
          <p:cNvSpPr txBox="1">
            <a:spLocks/>
          </p:cNvSpPr>
          <p:nvPr userDrawn="1"/>
        </p:nvSpPr>
        <p:spPr>
          <a:xfrm>
            <a:off x="7091958" y="519261"/>
            <a:ext cx="4876799" cy="695066"/>
          </a:xfrm>
          <a:prstGeom prst="rect">
            <a:avLst/>
          </a:prstGeom>
        </p:spPr>
        <p:txBody>
          <a:bodyPr vert="horz" lIns="91440" tIns="45720" rIns="91440" bIns="45720" rtlCol="0" anchor="ctr"/>
          <a:lstStyle>
            <a:defPPr>
              <a:defRPr lang="en-US"/>
            </a:defPPr>
            <a:lvl1pPr marL="0" algn="ctr" defTabSz="914400" rtl="0" eaLnBrk="1" latinLnBrk="0" hangingPunct="1">
              <a:defRPr sz="1600" kern="1200">
                <a:solidFill>
                  <a:schemeClr val="bg1"/>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endParaRPr lang="en-US" sz="1400" cap="none" dirty="0">
              <a:solidFill>
                <a:schemeClr val="tx2">
                  <a:lumMod val="75000"/>
                </a:schemeClr>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50400B51-9522-845E-1B67-D6837AB28243}"/>
              </a:ext>
            </a:extLst>
          </p:cNvPr>
          <p:cNvPicPr>
            <a:picLocks noChangeAspect="1"/>
          </p:cNvPicPr>
          <p:nvPr userDrawn="1"/>
        </p:nvPicPr>
        <p:blipFill>
          <a:blip r:embed="rId2"/>
          <a:srcRect l="1" r="9613"/>
          <a:stretch/>
        </p:blipFill>
        <p:spPr>
          <a:xfrm rot="10800000">
            <a:off x="1" y="-31582"/>
            <a:ext cx="12191999" cy="1024854"/>
          </a:xfrm>
          <a:prstGeom prst="rect">
            <a:avLst/>
          </a:prstGeom>
          <a:effectLst>
            <a:softEdge rad="31750"/>
          </a:effectLst>
        </p:spPr>
      </p:pic>
      <p:pic>
        <p:nvPicPr>
          <p:cNvPr id="10" name="Picture 9">
            <a:extLst>
              <a:ext uri="{FF2B5EF4-FFF2-40B4-BE49-F238E27FC236}">
                <a16:creationId xmlns:a16="http://schemas.microsoft.com/office/drawing/2014/main" id="{36E479BC-5A92-4CF0-8097-EB8F7FFD5BD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23243" y="128566"/>
            <a:ext cx="1970146" cy="1895519"/>
          </a:xfrm>
          <a:prstGeom prst="rect">
            <a:avLst/>
          </a:prstGeom>
        </p:spPr>
      </p:pic>
    </p:spTree>
    <p:extLst>
      <p:ext uri="{BB962C8B-B14F-4D97-AF65-F5344CB8AC3E}">
        <p14:creationId xmlns:p14="http://schemas.microsoft.com/office/powerpoint/2010/main" val="2437378294"/>
      </p:ext>
    </p:extLst>
  </p:cSld>
  <p:clrMapOvr>
    <a:masterClrMapping/>
  </p:clrMapOvr>
  <mc:AlternateContent xmlns:mc="http://schemas.openxmlformats.org/markup-compatibility/2006" xmlns:p14="http://schemas.microsoft.com/office/powerpoint/2010/main">
    <mc:Choice Requires="p14">
      <p:transition spd="slow" p14:dur="2000" advTm="9000"/>
    </mc:Choice>
    <mc:Fallback xmlns="">
      <p:transition spd="slow" advTm="9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236688"/>
            <a:ext cx="10515600" cy="1081843"/>
          </a:xfrm>
        </p:spPr>
        <p:txBody>
          <a:bodyPr/>
          <a:lstStyle/>
          <a:p>
            <a:r>
              <a:rPr lang="en-US"/>
              <a:t>Click to edit Master title style</a:t>
            </a:r>
            <a:endParaRPr lang="en-US" dirty="0"/>
          </a:p>
        </p:txBody>
      </p:sp>
      <p:sp>
        <p:nvSpPr>
          <p:cNvPr id="3" name="Content Placeholder 2"/>
          <p:cNvSpPr>
            <a:spLocks noGrp="1"/>
          </p:cNvSpPr>
          <p:nvPr>
            <p:ph idx="1"/>
          </p:nvPr>
        </p:nvSpPr>
        <p:spPr>
          <a:xfrm>
            <a:off x="838200" y="1404256"/>
            <a:ext cx="10515600" cy="4119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20984031"/>
      </p:ext>
    </p:extLst>
  </p:cSld>
  <p:clrMapOvr>
    <a:masterClrMapping/>
  </p:clrMapOvr>
  <mc:AlternateContent xmlns:mc="http://schemas.openxmlformats.org/markup-compatibility/2006" xmlns:p14="http://schemas.microsoft.com/office/powerpoint/2010/main">
    <mc:Choice Requires="p14">
      <p:transition spd="slow" p14:dur="2000" advTm="9000"/>
    </mc:Choice>
    <mc:Fallback xmlns="">
      <p:transition spd="slow" advTm="9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408589"/>
            <a:ext cx="10515600" cy="92468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461407"/>
            <a:ext cx="5181600" cy="47155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461407"/>
            <a:ext cx="5181600" cy="47155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92506881"/>
      </p:ext>
    </p:extLst>
  </p:cSld>
  <p:clrMapOvr>
    <a:masterClrMapping/>
  </p:clrMapOvr>
  <mc:AlternateContent xmlns:mc="http://schemas.openxmlformats.org/markup-compatibility/2006" xmlns:p14="http://schemas.microsoft.com/office/powerpoint/2010/main">
    <mc:Choice Requires="p14">
      <p:transition spd="slow" p14:dur="2000" advTm="9000"/>
    </mc:Choice>
    <mc:Fallback xmlns="">
      <p:transition spd="slow" advTm="9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33375"/>
            <a:ext cx="10515600" cy="900114"/>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387929"/>
            <a:ext cx="5157787" cy="111714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387929"/>
            <a:ext cx="5183188" cy="111714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51387083"/>
      </p:ext>
    </p:extLst>
  </p:cSld>
  <p:clrMapOvr>
    <a:masterClrMapping/>
  </p:clrMapOvr>
  <mc:AlternateContent xmlns:mc="http://schemas.openxmlformats.org/markup-compatibility/2006" xmlns:p14="http://schemas.microsoft.com/office/powerpoint/2010/main">
    <mc:Choice Requires="p14">
      <p:transition spd="slow" p14:dur="2000" advTm="9000"/>
    </mc:Choice>
    <mc:Fallback xmlns="">
      <p:transition spd="slow" advTm="9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762000"/>
            <a:ext cx="3932237" cy="12954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Footer Placeholder 10"/>
          <p:cNvSpPr>
            <a:spLocks noGrp="1"/>
          </p:cNvSpPr>
          <p:nvPr>
            <p:ph type="ftr" sz="quarter" idx="11"/>
          </p:nvPr>
        </p:nvSpPr>
        <p:spPr>
          <a:xfrm>
            <a:off x="7315201" y="49245"/>
            <a:ext cx="4876799" cy="695066"/>
          </a:xfrm>
          <a:prstGeom prst="rect">
            <a:avLst/>
          </a:prstGeom>
        </p:spPr>
        <p:txBody>
          <a:bodyPr/>
          <a:lstStyle/>
          <a:p>
            <a:r>
              <a:rPr lang="en-US" dirty="0"/>
              <a:t>119th </a:t>
            </a:r>
            <a:r>
              <a:rPr lang="en-US" dirty="0" err="1"/>
              <a:t>Metalcasting</a:t>
            </a:r>
            <a:r>
              <a:rPr lang="en-US" dirty="0"/>
              <a:t> Congress</a:t>
            </a:r>
          </a:p>
        </p:txBody>
      </p:sp>
    </p:spTree>
    <p:extLst>
      <p:ext uri="{BB962C8B-B14F-4D97-AF65-F5344CB8AC3E}">
        <p14:creationId xmlns:p14="http://schemas.microsoft.com/office/powerpoint/2010/main" val="2560368453"/>
      </p:ext>
    </p:extLst>
  </p:cSld>
  <p:clrMapOvr>
    <a:masterClrMapping/>
  </p:clrMapOvr>
  <mc:AlternateContent xmlns:mc="http://schemas.openxmlformats.org/markup-compatibility/2006" xmlns:p14="http://schemas.microsoft.com/office/powerpoint/2010/main">
    <mc:Choice Requires="p14">
      <p:transition spd="slow" p14:dur="2000" advTm="9000"/>
    </mc:Choice>
    <mc:Fallback xmlns="">
      <p:transition spd="slow" advTm="9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781050"/>
            <a:ext cx="3932237" cy="127635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85772135"/>
      </p:ext>
    </p:extLst>
  </p:cSld>
  <p:clrMapOvr>
    <a:masterClrMapping/>
  </p:clrMapOvr>
  <mc:AlternateContent xmlns:mc="http://schemas.openxmlformats.org/markup-compatibility/2006" xmlns:p14="http://schemas.microsoft.com/office/powerpoint/2010/main">
    <mc:Choice Requires="p14">
      <p:transition spd="slow" p14:dur="2000" advTm="9000"/>
    </mc:Choice>
    <mc:Fallback xmlns="">
      <p:transition spd="slow" advTm="9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24608253"/>
      </p:ext>
    </p:extLst>
  </p:cSld>
  <p:clrMapOvr>
    <a:masterClrMapping/>
  </p:clrMapOvr>
  <mc:AlternateContent xmlns:mc="http://schemas.openxmlformats.org/markup-compatibility/2006" xmlns:p14="http://schemas.microsoft.com/office/powerpoint/2010/main">
    <mc:Choice Requires="p14">
      <p:transition spd="slow" p14:dur="2000" advTm="9000"/>
    </mc:Choice>
    <mc:Fallback xmlns="">
      <p:transition spd="slow" advTm="9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1999"/>
            <a:ext cx="2628900" cy="541496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762000"/>
            <a:ext cx="7734300" cy="5414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45042210"/>
      </p:ext>
    </p:extLst>
  </p:cSld>
  <p:clrMapOvr>
    <a:masterClrMapping/>
  </p:clrMapOvr>
  <mc:AlternateContent xmlns:mc="http://schemas.openxmlformats.org/markup-compatibility/2006" xmlns:p14="http://schemas.microsoft.com/office/powerpoint/2010/main">
    <mc:Choice Requires="p14">
      <p:transition spd="slow" p14:dur="2000" advTm="9000"/>
    </mc:Choice>
    <mc:Fallback xmlns="">
      <p:transition spd="slow" advTm="9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hyperlink" Target="http://www.afsinc.org/" TargetMode="Externa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2073655"/>
            <a:ext cx="10515600" cy="92468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3203295"/>
            <a:ext cx="10515600" cy="261510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5116" y="6143623"/>
            <a:ext cx="12186884" cy="714375"/>
          </a:xfrm>
          <a:prstGeom prst="rect">
            <a:avLst/>
          </a:prstGeom>
          <a:gradFill flip="none" rotWithShape="1">
            <a:gsLst>
              <a:gs pos="0">
                <a:schemeClr val="accent1">
                  <a:lumMod val="75000"/>
                </a:schemeClr>
              </a:gs>
              <a:gs pos="50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Date Placeholder 3">
            <a:hlinkClick r:id="rId10"/>
          </p:cNvPr>
          <p:cNvSpPr txBox="1">
            <a:spLocks/>
          </p:cNvSpPr>
          <p:nvPr userDrawn="1"/>
        </p:nvSpPr>
        <p:spPr>
          <a:xfrm>
            <a:off x="659296" y="6226932"/>
            <a:ext cx="10515600" cy="547759"/>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u="none" baseline="0" dirty="0">
                <a:solidFill>
                  <a:schemeClr val="tx2">
                    <a:lumMod val="75000"/>
                  </a:schemeClr>
                </a:solidFill>
                <a:latin typeface="Arial" panose="020B0604020202020204" pitchFamily="34" charset="0"/>
                <a:cs typeface="Arial" panose="020B0604020202020204" pitchFamily="34" charset="0"/>
              </a:rPr>
              <a:t>www.afsinc.org  │</a:t>
            </a:r>
            <a:r>
              <a:rPr lang="en-US" sz="1800" b="0" u="none" baseline="0" dirty="0">
                <a:solidFill>
                  <a:schemeClr val="tx2">
                    <a:lumMod val="75000"/>
                  </a:schemeClr>
                </a:solidFill>
                <a:latin typeface="Arial" panose="020B0604020202020204" pitchFamily="34" charset="0"/>
                <a:cs typeface="Arial" panose="020B0604020202020204" pitchFamily="34" charset="0"/>
              </a:rPr>
              <a:t> </a:t>
            </a:r>
            <a:r>
              <a:rPr lang="en-US" sz="1200" b="0" u="none" baseline="0" dirty="0">
                <a:solidFill>
                  <a:schemeClr val="tx2">
                    <a:lumMod val="75000"/>
                  </a:schemeClr>
                </a:solidFill>
                <a:latin typeface="Arial" panose="020B0604020202020204" pitchFamily="34" charset="0"/>
                <a:cs typeface="Arial" panose="020B0604020202020204" pitchFamily="34" charset="0"/>
              </a:rPr>
              <a:t>castingconnection.afsinc.org│</a:t>
            </a:r>
            <a:r>
              <a:rPr lang="en-US" sz="1200" b="0" baseline="0" dirty="0">
                <a:solidFill>
                  <a:schemeClr val="tx2">
                    <a:lumMod val="75000"/>
                  </a:schemeClr>
                </a:solidFill>
                <a:latin typeface="Arial" panose="020B0604020202020204" pitchFamily="34" charset="0"/>
                <a:cs typeface="Arial" panose="020B0604020202020204" pitchFamily="34" charset="0"/>
              </a:rPr>
              <a:t> </a:t>
            </a:r>
            <a:r>
              <a:rPr lang="en-US" sz="1200" b="0" i="0" u="none" strike="noStrike" baseline="0" dirty="0">
                <a:solidFill>
                  <a:schemeClr val="tx2">
                    <a:lumMod val="75000"/>
                  </a:schemeClr>
                </a:solidFill>
                <a:effectLst/>
                <a:latin typeface="Arial" panose="020B0604020202020204" pitchFamily="34" charset="0"/>
                <a:cs typeface="Arial" panose="020B0604020202020204" pitchFamily="34" charset="0"/>
              </a:rPr>
              <a:t>@AmerFoundrySoc</a:t>
            </a:r>
            <a:endParaRPr lang="en-US" sz="1200" b="0" u="none" baseline="0" dirty="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96265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8" r:id="rId5"/>
    <p:sldLayoutId id="2147483669" r:id="rId6"/>
    <p:sldLayoutId id="2147483670" r:id="rId7"/>
    <p:sldLayoutId id="2147483671" r:id="rId8"/>
  </p:sldLayoutIdLst>
  <mc:AlternateContent xmlns:mc="http://schemas.openxmlformats.org/markup-compatibility/2006" xmlns:p14="http://schemas.microsoft.com/office/powerpoint/2010/main">
    <mc:Choice Requires="p14">
      <p:transition spd="slow" p14:dur="2000" advTm="9000"/>
    </mc:Choice>
    <mc:Fallback xmlns="">
      <p:transition spd="slow" advTm="9000"/>
    </mc:Fallback>
  </mc:AlternateContent>
  <p:hf sldNum="0" hdr="0" ftr="0" dt="0"/>
  <p:txStyles>
    <p:titleStyle>
      <a:lvl1pPr algn="l" defTabSz="914400" rtl="0" eaLnBrk="1" latinLnBrk="0" hangingPunct="1">
        <a:lnSpc>
          <a:spcPct val="90000"/>
        </a:lnSpc>
        <a:spcBef>
          <a:spcPct val="0"/>
        </a:spcBef>
        <a:buNone/>
        <a:defRPr sz="32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72AAA04-A7C5-6042-54F8-A9D0E7CDFA1C}"/>
              </a:ext>
            </a:extLst>
          </p:cNvPr>
          <p:cNvSpPr txBox="1"/>
          <p:nvPr/>
        </p:nvSpPr>
        <p:spPr>
          <a:xfrm>
            <a:off x="2966720" y="2782669"/>
            <a:ext cx="6258560" cy="646331"/>
          </a:xfrm>
          <a:prstGeom prst="rect">
            <a:avLst/>
          </a:prstGeom>
          <a:noFill/>
        </p:spPr>
        <p:txBody>
          <a:bodyPr wrap="square" rtlCol="0">
            <a:spAutoFit/>
          </a:bodyPr>
          <a:lstStyle/>
          <a:p>
            <a:r>
              <a:rPr lang="en-US" sz="3600" b="1" u="sng" dirty="0">
                <a:solidFill>
                  <a:srgbClr val="C00000"/>
                </a:solidFill>
              </a:rPr>
              <a:t>COMMERCIALISM GUIDELINES</a:t>
            </a:r>
          </a:p>
        </p:txBody>
      </p:sp>
    </p:spTree>
    <p:extLst>
      <p:ext uri="{BB962C8B-B14F-4D97-AF65-F5344CB8AC3E}">
        <p14:creationId xmlns:p14="http://schemas.microsoft.com/office/powerpoint/2010/main" val="3723783582"/>
      </p:ext>
    </p:extLst>
  </p:cSld>
  <p:clrMapOvr>
    <a:masterClrMapping/>
  </p:clrMapOvr>
  <mc:AlternateContent xmlns:mc="http://schemas.openxmlformats.org/markup-compatibility/2006" xmlns:p14="http://schemas.microsoft.com/office/powerpoint/2010/main">
    <mc:Choice Requires="p14">
      <p:transition spd="med" p14:dur="700" advClick="0" advTm="9000">
        <p:fade/>
      </p:transition>
    </mc:Choice>
    <mc:Fallback xmlns="">
      <p:transition spd="med" advClick="0" advTm="9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2">
            <a:extLst>
              <a:ext uri="{FF2B5EF4-FFF2-40B4-BE49-F238E27FC236}">
                <a16:creationId xmlns:a16="http://schemas.microsoft.com/office/drawing/2014/main" id="{B9FEB56F-06C4-319E-DDE3-84CAE59ED800}"/>
              </a:ext>
            </a:extLst>
          </p:cNvPr>
          <p:cNvSpPr>
            <a:spLocks noChangeArrowheads="1"/>
          </p:cNvSpPr>
          <p:nvPr/>
        </p:nvSpPr>
        <p:spPr bwMode="auto">
          <a:xfrm>
            <a:off x="751840" y="162476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200" b="1" i="0" u="sng"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63768EA4-87EC-16B2-74DC-F95A4A7E13AE}"/>
              </a:ext>
            </a:extLst>
          </p:cNvPr>
          <p:cNvSpPr txBox="1"/>
          <p:nvPr/>
        </p:nvSpPr>
        <p:spPr>
          <a:xfrm>
            <a:off x="1442720" y="889843"/>
            <a:ext cx="9707880" cy="3323987"/>
          </a:xfrm>
          <a:prstGeom prst="rect">
            <a:avLst/>
          </a:prstGeom>
          <a:noFill/>
        </p:spPr>
        <p:txBody>
          <a:bodyPr wrap="square">
            <a:spAutoFit/>
          </a:bodyPr>
          <a:lstStyle/>
          <a:p>
            <a:r>
              <a:rPr lang="en-US" sz="1400" b="1" u="sng" dirty="0">
                <a:solidFill>
                  <a:srgbClr val="C00000"/>
                </a:solidFill>
              </a:rPr>
              <a:t>GENERAL GUIDELINES </a:t>
            </a:r>
          </a:p>
          <a:p>
            <a:r>
              <a:rPr lang="en-US" sz="1400" dirty="0">
                <a:solidFill>
                  <a:srgbClr val="C00000"/>
                </a:solidFill>
              </a:rPr>
              <a:t>• More than one reference to company or trade names will not be permitted. It is appropriate to establish the name of the product at the beginning of the paper or presentation. All other references must be generic. Continued reference to a company or trade name constitutes commercialism and can result in loss of privilege to present at AFS events.</a:t>
            </a:r>
          </a:p>
          <a:p>
            <a:endParaRPr lang="en-US" sz="1400" dirty="0">
              <a:solidFill>
                <a:srgbClr val="C00000"/>
              </a:solidFill>
            </a:endParaRPr>
          </a:p>
          <a:p>
            <a:r>
              <a:rPr lang="en-US" sz="1400" dirty="0">
                <a:solidFill>
                  <a:srgbClr val="C00000"/>
                </a:solidFill>
              </a:rPr>
              <a:t>• Unsubstantiated, subjective evaluations or claims are prohibited. The intent is to define the technology or product and validate how the product performs in the foundry using verifiable technical data and demonstrations, rather than promotional or sales related language.</a:t>
            </a:r>
          </a:p>
          <a:p>
            <a:endParaRPr lang="en-US" sz="1400" dirty="0">
              <a:solidFill>
                <a:srgbClr val="C00000"/>
              </a:solidFill>
            </a:endParaRPr>
          </a:p>
          <a:p>
            <a:r>
              <a:rPr lang="en-US" sz="1400" dirty="0">
                <a:solidFill>
                  <a:srgbClr val="C00000"/>
                </a:solidFill>
              </a:rPr>
              <a:t>• Direct comparisons with other products or companies are not permitted. The speaker should not directly compare the performance of a product with other commercial products in a way that promotes one product or denigrates another.  </a:t>
            </a:r>
          </a:p>
          <a:p>
            <a:endParaRPr lang="en-US" sz="1400" dirty="0">
              <a:solidFill>
                <a:srgbClr val="C00000"/>
              </a:solidFill>
            </a:endParaRPr>
          </a:p>
          <a:p>
            <a:r>
              <a:rPr lang="en-US" sz="1400" dirty="0">
                <a:solidFill>
                  <a:srgbClr val="C00000"/>
                </a:solidFill>
              </a:rPr>
              <a:t>• Providing selling price or cost of a product or service is not permitted.  Pricing or sales-related information must not be shared during public presentations. There are many marketing and networking opportunities outside of the technical sessions and on the exhibit floor to discuss sales and pricing information. </a:t>
            </a:r>
          </a:p>
        </p:txBody>
      </p:sp>
      <p:sp>
        <p:nvSpPr>
          <p:cNvPr id="12" name="TextBox 11">
            <a:extLst>
              <a:ext uri="{FF2B5EF4-FFF2-40B4-BE49-F238E27FC236}">
                <a16:creationId xmlns:a16="http://schemas.microsoft.com/office/drawing/2014/main" id="{94957D18-8409-7F12-5BD2-EFD4D033AF69}"/>
              </a:ext>
            </a:extLst>
          </p:cNvPr>
          <p:cNvSpPr txBox="1"/>
          <p:nvPr/>
        </p:nvSpPr>
        <p:spPr>
          <a:xfrm>
            <a:off x="2966720" y="199215"/>
            <a:ext cx="6258560" cy="646331"/>
          </a:xfrm>
          <a:prstGeom prst="rect">
            <a:avLst/>
          </a:prstGeom>
          <a:noFill/>
        </p:spPr>
        <p:txBody>
          <a:bodyPr wrap="square" rtlCol="0">
            <a:spAutoFit/>
          </a:bodyPr>
          <a:lstStyle/>
          <a:p>
            <a:r>
              <a:rPr lang="en-US" sz="3600" b="1" u="sng" dirty="0">
                <a:solidFill>
                  <a:srgbClr val="C00000"/>
                </a:solidFill>
              </a:rPr>
              <a:t>COMMERCIALISM GUIDELINES</a:t>
            </a:r>
          </a:p>
        </p:txBody>
      </p:sp>
      <p:sp>
        <p:nvSpPr>
          <p:cNvPr id="22" name="TextBox 21">
            <a:extLst>
              <a:ext uri="{FF2B5EF4-FFF2-40B4-BE49-F238E27FC236}">
                <a16:creationId xmlns:a16="http://schemas.microsoft.com/office/drawing/2014/main" id="{D29859BF-1390-4DE9-40A7-7F03EDF55BEB}"/>
              </a:ext>
            </a:extLst>
          </p:cNvPr>
          <p:cNvSpPr txBox="1"/>
          <p:nvPr/>
        </p:nvSpPr>
        <p:spPr>
          <a:xfrm>
            <a:off x="1442720" y="4152275"/>
            <a:ext cx="6473282" cy="1815882"/>
          </a:xfrm>
          <a:prstGeom prst="rect">
            <a:avLst/>
          </a:prstGeom>
          <a:noFill/>
        </p:spPr>
        <p:txBody>
          <a:bodyPr wrap="square">
            <a:spAutoFit/>
          </a:bodyPr>
          <a:lstStyle/>
          <a:p>
            <a:r>
              <a:rPr lang="en-US" sz="1400" b="1" u="sng" dirty="0">
                <a:solidFill>
                  <a:srgbClr val="C00000"/>
                </a:solidFill>
              </a:rPr>
              <a:t>PROMOTIONAL LANGUAGE</a:t>
            </a:r>
          </a:p>
          <a:p>
            <a:pPr marL="285750" indent="-285750">
              <a:buFont typeface="Arial" panose="020B0604020202020204" pitchFamily="34" charset="0"/>
              <a:buChar char="•"/>
            </a:pPr>
            <a:r>
              <a:rPr lang="en-US" sz="1400" dirty="0">
                <a:solidFill>
                  <a:srgbClr val="C00000"/>
                </a:solidFill>
              </a:rPr>
              <a:t>Use of promotional or sales language is prohibited in all presentations or written papers. AFS offers other venues, such as exhibits, that are specifically designed for promotion and sales opportunities. Examples of these violations include:</a:t>
            </a:r>
          </a:p>
          <a:p>
            <a:pPr marL="742950" lvl="1" indent="-285750">
              <a:buFont typeface="Arial" panose="020B0604020202020204" pitchFamily="34" charset="0"/>
              <a:buChar char="•"/>
            </a:pPr>
            <a:r>
              <a:rPr lang="en-US" sz="1400" dirty="0">
                <a:solidFill>
                  <a:srgbClr val="C00000"/>
                </a:solidFill>
              </a:rPr>
              <a:t>“This is what my company can do for the metalcasting industry.”</a:t>
            </a:r>
          </a:p>
          <a:p>
            <a:pPr marL="742950" lvl="1" indent="-285750">
              <a:buFont typeface="Arial" panose="020B0604020202020204" pitchFamily="34" charset="0"/>
              <a:buChar char="•"/>
            </a:pPr>
            <a:r>
              <a:rPr lang="en-US" sz="1400" dirty="0">
                <a:solidFill>
                  <a:srgbClr val="C00000"/>
                </a:solidFill>
              </a:rPr>
              <a:t>“XX product can make your foundry more efficient and save you money.”</a:t>
            </a:r>
          </a:p>
          <a:p>
            <a:pPr marL="742950" lvl="1" indent="-285750">
              <a:buFont typeface="Arial" panose="020B0604020202020204" pitchFamily="34" charset="0"/>
              <a:buChar char="•"/>
            </a:pPr>
            <a:r>
              <a:rPr lang="en-US" sz="1400" dirty="0">
                <a:solidFill>
                  <a:srgbClr val="C00000"/>
                </a:solidFill>
              </a:rPr>
              <a:t>“This product costs 20% less than current products in the marketplace.” </a:t>
            </a:r>
          </a:p>
          <a:p>
            <a:pPr marL="742950" lvl="1" indent="-285750">
              <a:buFont typeface="Arial" panose="020B0604020202020204" pitchFamily="34" charset="0"/>
              <a:buChar char="•"/>
            </a:pPr>
            <a:r>
              <a:rPr lang="en-US" sz="1400" dirty="0">
                <a:solidFill>
                  <a:srgbClr val="C00000"/>
                </a:solidFill>
              </a:rPr>
              <a:t>“We’ll be glad to come into your shop and help you with that.” </a:t>
            </a:r>
          </a:p>
        </p:txBody>
      </p:sp>
    </p:spTree>
    <p:extLst>
      <p:ext uri="{BB962C8B-B14F-4D97-AF65-F5344CB8AC3E}">
        <p14:creationId xmlns:p14="http://schemas.microsoft.com/office/powerpoint/2010/main" val="388137817"/>
      </p:ext>
    </p:extLst>
  </p:cSld>
  <p:clrMapOvr>
    <a:masterClrMapping/>
  </p:clrMapOvr>
  <mc:AlternateContent xmlns:mc="http://schemas.openxmlformats.org/markup-compatibility/2006" xmlns:p14="http://schemas.microsoft.com/office/powerpoint/2010/main">
    <mc:Choice Requires="p14">
      <p:transition spd="med" p14:dur="700" advClick="0" advTm="9000">
        <p:fade/>
      </p:transition>
    </mc:Choice>
    <mc:Fallback xmlns="">
      <p:transition spd="med" advClick="0" advTm="9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2FCBA474-B965-9707-F501-68F909774C3B}"/>
              </a:ext>
            </a:extLst>
          </p:cNvPr>
          <p:cNvSpPr txBox="1"/>
          <p:nvPr/>
        </p:nvSpPr>
        <p:spPr>
          <a:xfrm>
            <a:off x="104169" y="1231481"/>
            <a:ext cx="11983662" cy="4801314"/>
          </a:xfrm>
          <a:prstGeom prst="rect">
            <a:avLst/>
          </a:prstGeom>
          <a:noFill/>
        </p:spPr>
        <p:txBody>
          <a:bodyPr wrap="square">
            <a:spAutoFit/>
          </a:bodyPr>
          <a:lstStyle/>
          <a:p>
            <a:endParaRPr lang="en-US" sz="1400" dirty="0">
              <a:solidFill>
                <a:srgbClr val="C00000"/>
              </a:solidFill>
            </a:endParaRPr>
          </a:p>
          <a:p>
            <a:r>
              <a:rPr lang="en-US" sz="1400" b="1" u="sng" dirty="0">
                <a:solidFill>
                  <a:srgbClr val="C00000"/>
                </a:solidFill>
              </a:rPr>
              <a:t>PROMOTIONAL LANGUAGE </a:t>
            </a:r>
            <a:r>
              <a:rPr lang="en-US" sz="1200" i="1" dirty="0">
                <a:solidFill>
                  <a:srgbClr val="C00000"/>
                </a:solidFill>
              </a:rPr>
              <a:t>(CONTINUED)</a:t>
            </a:r>
          </a:p>
          <a:p>
            <a:pPr marL="285750" indent="-285750">
              <a:buFont typeface="Arial" panose="020B0604020202020204" pitchFamily="34" charset="0"/>
              <a:buChar char="•"/>
            </a:pPr>
            <a:r>
              <a:rPr lang="en-US" sz="1400" dirty="0">
                <a:solidFill>
                  <a:srgbClr val="C00000"/>
                </a:solidFill>
              </a:rPr>
              <a:t>Pricing information is not to be shared during presentations. If a question arises during a presentation about the cost of a product or service, the speaker should defer the answer until after the presentation in a private conversation. A sample response: “I can’t discuss pricing in this venue. But if you catch me in a private conversation later or visit our booth on the exhibit floor, we can talk about cost.”</a:t>
            </a:r>
          </a:p>
          <a:p>
            <a:endParaRPr lang="en-US" sz="1400" b="1" u="sng" dirty="0">
              <a:solidFill>
                <a:srgbClr val="C00000"/>
              </a:solidFill>
            </a:endParaRPr>
          </a:p>
          <a:p>
            <a:r>
              <a:rPr lang="en-US" sz="1400" b="1" u="sng" dirty="0">
                <a:solidFill>
                  <a:srgbClr val="C00000"/>
                </a:solidFill>
              </a:rPr>
              <a:t>USE OF TRADE NAMES AND COMPANY IDENTIFICATIONS</a:t>
            </a:r>
          </a:p>
          <a:p>
            <a:pPr marL="285750" indent="-285750">
              <a:buFont typeface="Arial" panose="020B0604020202020204" pitchFamily="34" charset="0"/>
              <a:buChar char="•"/>
            </a:pPr>
            <a:r>
              <a:rPr lang="en-US" sz="1400" dirty="0">
                <a:solidFill>
                  <a:srgbClr val="C00000"/>
                </a:solidFill>
              </a:rPr>
              <a:t>The speaker’s name and company are included in the event program and handouts information, so those attending will be aware of the company affiliation for each speaker. </a:t>
            </a:r>
          </a:p>
          <a:p>
            <a:endParaRPr lang="en-US" sz="1200" dirty="0">
              <a:solidFill>
                <a:srgbClr val="C00000"/>
              </a:solidFill>
            </a:endParaRPr>
          </a:p>
          <a:p>
            <a:pPr marL="285750" indent="-285750">
              <a:buFont typeface="Arial" panose="020B0604020202020204" pitchFamily="34" charset="0"/>
              <a:buChar char="•"/>
            </a:pPr>
            <a:r>
              <a:rPr lang="en-US" sz="1400" dirty="0">
                <a:solidFill>
                  <a:srgbClr val="C00000"/>
                </a:solidFill>
              </a:rPr>
              <a:t>Use of company-specific PowerPoint templates are prohibited. AFS provides a standard PowerPoint template for all our conferences that is mandatory for all presentations. </a:t>
            </a:r>
          </a:p>
          <a:p>
            <a:pPr marL="285750" indent="-285750">
              <a:buFont typeface="Arial" panose="020B0604020202020204" pitchFamily="34" charset="0"/>
              <a:buChar char="•"/>
            </a:pPr>
            <a:endParaRPr lang="en-US" sz="1400" dirty="0">
              <a:solidFill>
                <a:srgbClr val="C00000"/>
              </a:solidFill>
            </a:endParaRPr>
          </a:p>
          <a:p>
            <a:pPr marL="285750" indent="-285750">
              <a:buFont typeface="Arial" panose="020B0604020202020204" pitchFamily="34" charset="0"/>
              <a:buChar char="•"/>
            </a:pPr>
            <a:r>
              <a:rPr lang="en-US" sz="1400" dirty="0">
                <a:solidFill>
                  <a:srgbClr val="C00000"/>
                </a:solidFill>
              </a:rPr>
              <a:t>For the PowerPoint presentation, speaker and company affiliation and logo can appear on the opening slide, and the closing slide may contain speaker contact information.  </a:t>
            </a:r>
          </a:p>
          <a:p>
            <a:endParaRPr lang="en-US" sz="1400" dirty="0">
              <a:solidFill>
                <a:srgbClr val="C00000"/>
              </a:solidFill>
            </a:endParaRPr>
          </a:p>
          <a:p>
            <a:pPr marL="285750" indent="-285750">
              <a:buFont typeface="Arial" panose="020B0604020202020204" pitchFamily="34" charset="0"/>
              <a:buChar char="•"/>
            </a:pPr>
            <a:r>
              <a:rPr lang="en-US" sz="1400" dirty="0">
                <a:solidFill>
                  <a:srgbClr val="C00000"/>
                </a:solidFill>
              </a:rPr>
              <a:t>A trade name or company name must not be used in the title of the paper or presentation.</a:t>
            </a:r>
          </a:p>
          <a:p>
            <a:pPr marL="285750" indent="-285750">
              <a:buFont typeface="Arial" panose="020B0604020202020204" pitchFamily="34" charset="0"/>
              <a:buChar char="•"/>
            </a:pPr>
            <a:endParaRPr lang="en-US" sz="1400" dirty="0">
              <a:solidFill>
                <a:srgbClr val="C00000"/>
              </a:solidFill>
            </a:endParaRPr>
          </a:p>
          <a:p>
            <a:pPr marL="285750" indent="-285750">
              <a:buFont typeface="Arial" panose="020B0604020202020204" pitchFamily="34" charset="0"/>
              <a:buChar char="•"/>
            </a:pPr>
            <a:r>
              <a:rPr lang="en-US" sz="1400" dirty="0">
                <a:solidFill>
                  <a:srgbClr val="C00000"/>
                </a:solidFill>
              </a:rPr>
              <a:t>More than one reference to your own trade name or company name in the body of the paper, including all artwork and videos, is prohibited, as is repeated use of the product trade name or company name during the presentation. Trade named products must be referred to with generic terminology. </a:t>
            </a:r>
          </a:p>
          <a:p>
            <a:pPr marL="285750" indent="-285750">
              <a:buFont typeface="Arial" panose="020B0604020202020204" pitchFamily="34" charset="0"/>
              <a:buChar char="•"/>
            </a:pPr>
            <a:endParaRPr lang="en-US" sz="1400" dirty="0">
              <a:solidFill>
                <a:srgbClr val="C00000"/>
              </a:solidFill>
            </a:endParaRPr>
          </a:p>
          <a:p>
            <a:pPr marL="285750" indent="-285750">
              <a:buFont typeface="Arial" panose="020B0604020202020204" pitchFamily="34" charset="0"/>
              <a:buChar char="•"/>
            </a:pPr>
            <a:r>
              <a:rPr lang="en-US" sz="1400" dirty="0">
                <a:solidFill>
                  <a:srgbClr val="C00000"/>
                </a:solidFill>
              </a:rPr>
              <a:t>Logos in artwork other than equipment photographs with nameplates should be minimized.</a:t>
            </a:r>
          </a:p>
        </p:txBody>
      </p:sp>
      <p:sp>
        <p:nvSpPr>
          <p:cNvPr id="9" name="TextBox 8">
            <a:extLst>
              <a:ext uri="{FF2B5EF4-FFF2-40B4-BE49-F238E27FC236}">
                <a16:creationId xmlns:a16="http://schemas.microsoft.com/office/drawing/2014/main" id="{BA0EA879-0C43-63D6-BB42-0EDD37E1736F}"/>
              </a:ext>
            </a:extLst>
          </p:cNvPr>
          <p:cNvSpPr txBox="1"/>
          <p:nvPr/>
        </p:nvSpPr>
        <p:spPr>
          <a:xfrm>
            <a:off x="2932770" y="310726"/>
            <a:ext cx="8218449" cy="646331"/>
          </a:xfrm>
          <a:prstGeom prst="rect">
            <a:avLst/>
          </a:prstGeom>
          <a:noFill/>
        </p:spPr>
        <p:txBody>
          <a:bodyPr wrap="square" rtlCol="0">
            <a:spAutoFit/>
          </a:bodyPr>
          <a:lstStyle/>
          <a:p>
            <a:r>
              <a:rPr lang="en-US" sz="3600" b="1" u="sng" dirty="0">
                <a:solidFill>
                  <a:srgbClr val="C00000"/>
                </a:solidFill>
              </a:rPr>
              <a:t>COMMERCIALISM GUIDELINES</a:t>
            </a:r>
            <a:r>
              <a:rPr lang="en-US" sz="3600" b="1" dirty="0">
                <a:solidFill>
                  <a:srgbClr val="C00000"/>
                </a:solidFill>
              </a:rPr>
              <a:t> </a:t>
            </a:r>
            <a:r>
              <a:rPr lang="en-US" sz="2000" i="1" dirty="0">
                <a:solidFill>
                  <a:srgbClr val="C00000"/>
                </a:solidFill>
              </a:rPr>
              <a:t>(CONTINUED)</a:t>
            </a:r>
            <a:endParaRPr lang="en-US" sz="3600" i="1" dirty="0">
              <a:solidFill>
                <a:srgbClr val="C00000"/>
              </a:solidFill>
            </a:endParaRPr>
          </a:p>
        </p:txBody>
      </p:sp>
    </p:spTree>
    <p:extLst>
      <p:ext uri="{BB962C8B-B14F-4D97-AF65-F5344CB8AC3E}">
        <p14:creationId xmlns:p14="http://schemas.microsoft.com/office/powerpoint/2010/main" val="2585243969"/>
      </p:ext>
    </p:extLst>
  </p:cSld>
  <p:clrMapOvr>
    <a:masterClrMapping/>
  </p:clrMapOvr>
  <mc:AlternateContent xmlns:mc="http://schemas.openxmlformats.org/markup-compatibility/2006" xmlns:p14="http://schemas.microsoft.com/office/powerpoint/2010/main">
    <mc:Choice Requires="p14">
      <p:transition spd="med" p14:dur="700" advClick="0" advTm="9000">
        <p:fade/>
      </p:transition>
    </mc:Choice>
    <mc:Fallback xmlns="">
      <p:transition spd="med" advClick="0" advTm="9000">
        <p:fade/>
      </p:transition>
    </mc:Fallback>
  </mc:AlternateContent>
</p:sld>
</file>

<file path=ppt/theme/theme1.xml><?xml version="1.0" encoding="utf-8"?>
<a:theme xmlns:a="http://schemas.openxmlformats.org/drawingml/2006/main" name="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rosted Glass">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pada Edit Presentation1 [Read-Only]" id="{D49BFD25-A062-431F-A5A0-6B221623BEF2}" vid="{2121E50A-6EED-42FD-BE85-9057F3EDEF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b6d4a5f1-edea-4e4b-9ab9-12bc463c50a2" xsi:nil="true"/>
    <lcf76f155ced4ddcb4097134ff3c332f xmlns="b6805fb3-3c03-4038-a1cf-8ffdb5b353d2">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530F833AF34B448940B58C00E19DD19" ma:contentTypeVersion="18" ma:contentTypeDescription="Create a new document." ma:contentTypeScope="" ma:versionID="0b7a78601bad3f03907ac5ec13235a02">
  <xsd:schema xmlns:xsd="http://www.w3.org/2001/XMLSchema" xmlns:xs="http://www.w3.org/2001/XMLSchema" xmlns:p="http://schemas.microsoft.com/office/2006/metadata/properties" xmlns:ns2="b6805fb3-3c03-4038-a1cf-8ffdb5b353d2" xmlns:ns3="b6d4a5f1-edea-4e4b-9ab9-12bc463c50a2" targetNamespace="http://schemas.microsoft.com/office/2006/metadata/properties" ma:root="true" ma:fieldsID="54fafa159d9e99e99d3f5bed882d69ed" ns2:_="" ns3:_="">
    <xsd:import namespace="b6805fb3-3c03-4038-a1cf-8ffdb5b353d2"/>
    <xsd:import namespace="b6d4a5f1-edea-4e4b-9ab9-12bc463c50a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GenerationTime" minOccurs="0"/>
                <xsd:element ref="ns2:MediaServiceEventHashCode" minOccurs="0"/>
                <xsd:element ref="ns2:MediaServiceOCR" minOccurs="0"/>
                <xsd:element ref="ns2:MediaLengthInSeconds" minOccurs="0"/>
                <xsd:element ref="ns2:MediaServiceLocation"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805fb3-3c03-4038-a1cf-8ffdb5b353d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LengthInSeconds" ma:index="16" nillable="true" ma:displayName="Length (seconds)" ma:internalName="MediaLengthInSeconds" ma:readOnly="true">
      <xsd:simpleType>
        <xsd:restriction base="dms:Unknown"/>
      </xsd:simpleType>
    </xsd:element>
    <xsd:element name="MediaServiceLocation" ma:index="17" nillable="true" ma:displayName="Location" ma:internalName="MediaServiceLocatio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34c53b95-28c4-408a-ba67-00240586268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6d4a5f1-edea-4e4b-9ab9-12bc463c50a2"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9cf40077-bb2b-44ec-a8cb-dced3e538f8b}" ma:internalName="TaxCatchAll" ma:showField="CatchAllData" ma:web="b6d4a5f1-edea-4e4b-9ab9-12bc463c50a2">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98981C-E0C7-4C3D-BC1C-B06BCB3D7D48}">
  <ds:schemaRefs>
    <ds:schemaRef ds:uri="http://schemas.microsoft.com/sharepoint/v3/contenttype/forms"/>
  </ds:schemaRefs>
</ds:datastoreItem>
</file>

<file path=customXml/itemProps2.xml><?xml version="1.0" encoding="utf-8"?>
<ds:datastoreItem xmlns:ds="http://schemas.openxmlformats.org/officeDocument/2006/customXml" ds:itemID="{BAFF97F1-693F-4574-AA78-E311C67EE7EB}">
  <ds:schemaRefs>
    <ds:schemaRef ds:uri="http://schemas.microsoft.com/office/2006/metadata/properties"/>
    <ds:schemaRef ds:uri="http://schemas.microsoft.com/office/infopath/2007/PartnerControls"/>
    <ds:schemaRef ds:uri="b6d4a5f1-edea-4e4b-9ab9-12bc463c50a2"/>
    <ds:schemaRef ds:uri="b6805fb3-3c03-4038-a1cf-8ffdb5b353d2"/>
  </ds:schemaRefs>
</ds:datastoreItem>
</file>

<file path=customXml/itemProps3.xml><?xml version="1.0" encoding="utf-8"?>
<ds:datastoreItem xmlns:ds="http://schemas.openxmlformats.org/officeDocument/2006/customXml" ds:itemID="{7894FE8A-133E-441A-A23D-52B68DFADB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805fb3-3c03-4038-a1cf-8ffdb5b353d2"/>
    <ds:schemaRef ds:uri="b6d4a5f1-edea-4e4b-9ab9-12bc463c50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AFSThemeSimpleShannon</Template>
  <TotalTime>549</TotalTime>
  <Words>566</Words>
  <Application>Microsoft Office PowerPoint</Application>
  <PresentationFormat>Widescreen</PresentationFormat>
  <Paragraphs>34</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Shannon Wetzel</dc:creator>
  <cp:lastModifiedBy>John Belmont</cp:lastModifiedBy>
  <cp:revision>47</cp:revision>
  <dcterms:created xsi:type="dcterms:W3CDTF">2015-03-24T13:22:45Z</dcterms:created>
  <dcterms:modified xsi:type="dcterms:W3CDTF">2025-02-01T00:28:33Z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0x0101005530F833AF34B448940B58C00E19DD19</vt:lpwstr>
  </property>
</Properties>
</file>